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6"/>
  </p:notesMasterIdLst>
  <p:sldIdLst>
    <p:sldId id="263" r:id="rId5"/>
    <p:sldId id="268" r:id="rId6"/>
    <p:sldId id="258" r:id="rId7"/>
    <p:sldId id="261" r:id="rId8"/>
    <p:sldId id="290" r:id="rId9"/>
    <p:sldId id="264" r:id="rId10"/>
    <p:sldId id="288" r:id="rId11"/>
    <p:sldId id="272" r:id="rId12"/>
    <p:sldId id="277" r:id="rId13"/>
    <p:sldId id="273" r:id="rId14"/>
    <p:sldId id="274" r:id="rId15"/>
    <p:sldId id="275" r:id="rId16"/>
    <p:sldId id="276" r:id="rId17"/>
    <p:sldId id="266" r:id="rId18"/>
    <p:sldId id="278" r:id="rId19"/>
    <p:sldId id="271" r:id="rId20"/>
    <p:sldId id="283" r:id="rId21"/>
    <p:sldId id="291" r:id="rId22"/>
    <p:sldId id="286" r:id="rId23"/>
    <p:sldId id="265" r:id="rId24"/>
    <p:sldId id="289" r:id="rId25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</a:defRPr>
    </a:lvl9pPr>
  </p:defaultTextStyle>
  <p:extLst>
    <p:ext uri="{521415D9-36F7-43E2-AB2F-B90AF26B5E84}">
      <p14:sectionLst xmlns:p14="http://schemas.microsoft.com/office/powerpoint/2010/main">
        <p14:section name="Introduction" id="{C19789FB-D859-48B4-BAE6-59204567E4B8}">
          <p14:sldIdLst>
            <p14:sldId id="263"/>
            <p14:sldId id="268"/>
          </p14:sldIdLst>
        </p14:section>
        <p14:section name="Detailed Results" id="{88B0C780-550D-4202-B818-99FEA06BAF22}">
          <p14:sldIdLst>
            <p14:sldId id="258"/>
            <p14:sldId id="261"/>
            <p14:sldId id="290"/>
            <p14:sldId id="264"/>
            <p14:sldId id="288"/>
            <p14:sldId id="272"/>
            <p14:sldId id="277"/>
            <p14:sldId id="273"/>
            <p14:sldId id="274"/>
            <p14:sldId id="275"/>
            <p14:sldId id="276"/>
            <p14:sldId id="266"/>
            <p14:sldId id="278"/>
            <p14:sldId id="271"/>
            <p14:sldId id="283"/>
            <p14:sldId id="291"/>
            <p14:sldId id="286"/>
            <p14:sldId id="265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/>
    <p:restoredTop sz="80559"/>
  </p:normalViewPr>
  <p:slideViewPr>
    <p:cSldViewPr snapToGrid="0">
      <p:cViewPr varScale="1">
        <p:scale>
          <a:sx n="100" d="100"/>
          <a:sy n="100" d="100"/>
        </p:scale>
        <p:origin x="116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notesViewPr>
    <p:cSldViewPr snapToGrid="0">
      <p:cViewPr varScale="1">
        <p:scale>
          <a:sx n="48" d="100"/>
          <a:sy n="48" d="100"/>
        </p:scale>
        <p:origin x="26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/>
          </a:p>
        </c:rich>
      </c:tx>
      <c:overlay val="0"/>
      <c:spPr>
        <a:ln>
          <a:noFill/>
          <a:round/>
        </a:ln>
      </c:spPr>
    </c:title>
    <c:autoTitleDeleted val="0"/>
    <c:plotArea>
      <c:layout>
        <c:manualLayout>
          <c:layoutTarget val="inner"/>
          <c:xMode val="edge"/>
          <c:yMode val="edge"/>
          <c:x val="0.45773132525101018"/>
          <c:y val="7.3169291338582673E-2"/>
          <c:w val="0.4631105753927876"/>
          <c:h val="0.80262158406669759"/>
        </c:manualLayout>
      </c:layout>
      <c:barChart>
        <c:barDir val="bar"/>
        <c:grouping val="clustered"/>
        <c:varyColors val="0"/>
        <c:ser>
          <c:idx val="0"/>
          <c:order val="0"/>
          <c:tx>
            <c:v>Series</c:v>
          </c:tx>
          <c:invertIfNegative val="1"/>
          <c:dPt>
            <c:idx val="0"/>
            <c:invertIfNegative val="1"/>
            <c:bubble3D val="0"/>
            <c:spPr>
              <a:solidFill>
                <a:srgbClr val="4A7CAE"/>
              </a:solidFill>
            </c:spPr>
            <c:extLst>
              <c:ext xmlns:c16="http://schemas.microsoft.com/office/drawing/2014/chart" uri="{C3380CC4-5D6E-409C-BE32-E72D297353CC}">
                <c16:uniqueId val="{00000001-825E-AD41-8E2A-B8CE49C18A49}"/>
              </c:ext>
            </c:extLst>
          </c:dPt>
          <c:dPt>
            <c:idx val="1"/>
            <c:invertIfNegative val="1"/>
            <c:bubble3D val="0"/>
            <c:spPr>
              <a:solidFill>
                <a:srgbClr val="B44F54"/>
              </a:solidFill>
            </c:spPr>
            <c:extLst>
              <c:ext xmlns:c16="http://schemas.microsoft.com/office/drawing/2014/chart" uri="{C3380CC4-5D6E-409C-BE32-E72D297353CC}">
                <c16:uniqueId val="{00000003-825E-AD41-8E2A-B8CE49C18A49}"/>
              </c:ext>
            </c:extLst>
          </c:dPt>
          <c:dPt>
            <c:idx val="2"/>
            <c:invertIfNegative val="1"/>
            <c:bubble3D val="0"/>
            <c:spPr>
              <a:solidFill>
                <a:srgbClr val="83BAAA"/>
              </a:solidFill>
            </c:spPr>
            <c:extLst>
              <c:ext xmlns:c16="http://schemas.microsoft.com/office/drawing/2014/chart" uri="{C3380CC4-5D6E-409C-BE32-E72D297353CC}">
                <c16:uniqueId val="{00000005-825E-AD41-8E2A-B8CE49C18A49}"/>
              </c:ext>
            </c:extLst>
          </c:dPt>
          <c:dPt>
            <c:idx val="3"/>
            <c:invertIfNegative val="1"/>
            <c:bubble3D val="0"/>
            <c:spPr>
              <a:solidFill>
                <a:srgbClr val="836395"/>
              </a:solidFill>
            </c:spPr>
            <c:extLst>
              <c:ext xmlns:c16="http://schemas.microsoft.com/office/drawing/2014/chart" uri="{C3380CC4-5D6E-409C-BE32-E72D297353CC}">
                <c16:uniqueId val="{00000007-825E-AD41-8E2A-B8CE49C18A49}"/>
              </c:ext>
            </c:extLst>
          </c:dPt>
          <c:dPt>
            <c:idx val="4"/>
            <c:invertIfNegative val="1"/>
            <c:bubble3D val="0"/>
            <c:spPr>
              <a:solidFill>
                <a:srgbClr val="47A8CF"/>
              </a:solidFill>
            </c:spPr>
            <c:extLst>
              <c:ext xmlns:c16="http://schemas.microsoft.com/office/drawing/2014/chart" uri="{C3380CC4-5D6E-409C-BE32-E72D297353CC}">
                <c16:uniqueId val="{00000009-825E-AD41-8E2A-B8CE49C18A49}"/>
              </c:ext>
            </c:extLst>
          </c:dPt>
          <c:dPt>
            <c:idx val="5"/>
            <c:invertIfNegative val="1"/>
            <c:bubble3D val="0"/>
            <c:spPr>
              <a:solidFill>
                <a:srgbClr val="F19955"/>
              </a:solidFill>
            </c:spPr>
            <c:extLst>
              <c:ext xmlns:c16="http://schemas.microsoft.com/office/drawing/2014/chart" uri="{C3380CC4-5D6E-409C-BE32-E72D297353CC}">
                <c16:uniqueId val="{0000000B-825E-AD41-8E2A-B8CE49C18A49}"/>
              </c:ext>
            </c:extLst>
          </c:dPt>
          <c:dPt>
            <c:idx val="6"/>
            <c:invertIfNegative val="1"/>
            <c:bubble3D val="0"/>
            <c:spPr>
              <a:solidFill>
                <a:srgbClr val="2F4C6A"/>
              </a:solidFill>
            </c:spPr>
            <c:extLst>
              <c:ext xmlns:c16="http://schemas.microsoft.com/office/drawing/2014/chart" uri="{C3380CC4-5D6E-409C-BE32-E72D297353CC}">
                <c16:uniqueId val="{0000000D-825E-AD41-8E2A-B8CE49C18A49}"/>
              </c:ext>
            </c:extLst>
          </c:dPt>
          <c:dPt>
            <c:idx val="7"/>
            <c:invertIfNegative val="1"/>
            <c:bubble3D val="0"/>
            <c:spPr>
              <a:solidFill>
                <a:srgbClr val="EAD69A"/>
              </a:solidFill>
            </c:spPr>
            <c:extLst>
              <c:ext xmlns:c16="http://schemas.microsoft.com/office/drawing/2014/chart" uri="{C3380CC4-5D6E-409C-BE32-E72D297353CC}">
                <c16:uniqueId val="{0000000F-825E-AD41-8E2A-B8CE49C18A49}"/>
              </c:ext>
            </c:extLst>
          </c:dPt>
          <c:dPt>
            <c:idx val="8"/>
            <c:invertIfNegative val="1"/>
            <c:bubble3D val="0"/>
            <c:spPr>
              <a:solidFill>
                <a:srgbClr val="D6A7D1"/>
              </a:solidFill>
            </c:spPr>
            <c:extLst>
              <c:ext xmlns:c16="http://schemas.microsoft.com/office/drawing/2014/chart" uri="{C3380CC4-5D6E-409C-BE32-E72D297353CC}">
                <c16:uniqueId val="{00000011-825E-AD41-8E2A-B8CE49C18A49}"/>
              </c:ext>
            </c:extLst>
          </c:dPt>
          <c:dLbls>
            <c:numFmt formatCode="0%;\-0%;" sourceLinked="0"/>
            <c:spPr>
              <a:noFill/>
              <a:ln>
                <a:noFill/>
                <a:round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Previous experience with and/or your own knowledge of agencies</c:v>
                </c:pt>
                <c:pt idx="1">
                  <c:v>Word of mouth/asking peers for recommendations</c:v>
                </c:pt>
                <c:pt idx="2">
                  <c:v>Recommendations from within your organization – executives, CEO, board members</c:v>
                </c:pt>
                <c:pt idx="3">
                  <c:v>Membership or professional societies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0.70150000000000001</c:v>
                </c:pt>
                <c:pt idx="1">
                  <c:v>0.64180000000000004</c:v>
                </c:pt>
                <c:pt idx="2">
                  <c:v>0.23880000000000001</c:v>
                </c:pt>
                <c:pt idx="3">
                  <c:v>0.1045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25E-AD41-8E2A-B8CE49C18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874560"/>
        <c:axId val="47919040"/>
      </c:barChart>
      <c:catAx>
        <c:axId val="478745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47919040"/>
        <c:crosses val="autoZero"/>
        <c:auto val="1"/>
        <c:lblAlgn val="ctr"/>
        <c:lblOffset val="100"/>
        <c:noMultiLvlLbl val="1"/>
      </c:catAx>
      <c:valAx>
        <c:axId val="47919040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crossAx val="47874560"/>
        <c:crosses val="max"/>
        <c:crossBetween val="between"/>
        <c:majorUnit val="0.25"/>
      </c:valAx>
      <c:spPr>
        <a:solidFill>
          <a:srgbClr val="FFFFFF"/>
        </a:solidFill>
        <a:ln>
          <a:noFill/>
          <a:round/>
        </a:ln>
      </c:spPr>
    </c:plotArea>
    <c:plotVisOnly val="1"/>
    <c:dispBlanksAs val="gap"/>
    <c:showDLblsOverMax val="1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 $50k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Very satisfied</c:v>
                </c:pt>
                <c:pt idx="1">
                  <c:v>Completely satisfied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7A-A44F-9209-495C7D91EC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$50,000 - $99,999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Very satisfied</c:v>
                </c:pt>
                <c:pt idx="1">
                  <c:v>Completely satisfied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7A-A44F-9209-495C7D91EC9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$100,000 - $249,999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Very satisfied</c:v>
                </c:pt>
                <c:pt idx="1">
                  <c:v>Completely satisfied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56-9343-B958-34ED3C0192C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$250,000 - $499,999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Very satisfied</c:v>
                </c:pt>
                <c:pt idx="1">
                  <c:v>Completely satisfied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88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56-9343-B958-34ED3C0192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597376"/>
        <c:axId val="130492672"/>
      </c:barChart>
      <c:catAx>
        <c:axId val="130597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492672"/>
        <c:crosses val="autoZero"/>
        <c:auto val="1"/>
        <c:lblAlgn val="ctr"/>
        <c:lblOffset val="100"/>
        <c:noMultiLvlLbl val="0"/>
      </c:catAx>
      <c:valAx>
        <c:axId val="130492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59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936478307536577E-3"/>
          <c:y val="0.90820509915076897"/>
          <c:w val="0.89999997878352811"/>
          <c:h val="7.07011521468287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/>
          </a:p>
        </c:rich>
      </c:tx>
      <c:overlay val="0"/>
      <c:spPr>
        <a:ln>
          <a:noFill/>
          <a:round/>
        </a:ln>
      </c:spPr>
    </c:title>
    <c:autoTitleDeleted val="0"/>
    <c:plotArea>
      <c:layout/>
      <c:pieChart>
        <c:varyColors val="1"/>
        <c:ser>
          <c:idx val="0"/>
          <c:order val="0"/>
          <c:tx>
            <c:v>Series</c:v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0004-2349-AC1C-CD1C06F4286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0004-2349-AC1C-CD1C06F4286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0004-2349-AC1C-CD1C06F4286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0004-2349-AC1C-CD1C06F4286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0004-2349-AC1C-CD1C06F42864}"/>
              </c:ext>
            </c:extLst>
          </c:dPt>
          <c:dLbls>
            <c:dLbl>
              <c:idx val="0"/>
              <c:layout>
                <c:manualLayout>
                  <c:x val="-5.7345161223232022E-2"/>
                  <c:y val="0.1482508667725172"/>
                </c:manualLayout>
              </c:layout>
              <c:tx>
                <c:rich>
                  <a:bodyPr/>
                  <a:lstStyle/>
                  <a:p>
                    <a:fld id="{08277254-0856-7947-BACB-0FC832E9F6B3}" type="CATEGORYNAME">
                      <a:rPr lang="en-US" smtClean="0"/>
                      <a:pPr/>
                      <a:t>[CATEGORY NAME]</a:t>
                    </a:fld>
                    <a:r>
                      <a:rPr lang="en-US" baseline="0"/>
                      <a:t> </a:t>
                    </a:r>
                  </a:p>
                  <a:p>
                    <a:fld id="{07FF96B0-0FC2-B14D-B7F8-4897A16B9A21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362072230547527E-2"/>
                      <c:h val="0.105235025029439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004-2349-AC1C-CD1C06F4286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C41352D-6222-6447-8046-925A7F44BFAE}" type="CATEGORYNAME">
                      <a:rPr lang="en-US" smtClean="0"/>
                      <a:pPr/>
                      <a:t>[CATEGORY NAME]</a:t>
                    </a:fld>
                    <a:r>
                      <a:rPr lang="en-US" baseline="0"/>
                      <a:t> </a:t>
                    </a:r>
                    <a:fld id="{3414DC71-DD4A-6E4C-8210-D7C51FE11CE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004-2349-AC1C-CD1C06F42864}"/>
                </c:ext>
              </c:extLst>
            </c:dLbl>
            <c:dLbl>
              <c:idx val="2"/>
              <c:layout>
                <c:manualLayout>
                  <c:x val="-0.17583776477838578"/>
                  <c:y val="-0.26029926975246154"/>
                </c:manualLayout>
              </c:layout>
              <c:tx>
                <c:rich>
                  <a:bodyPr/>
                  <a:lstStyle/>
                  <a:p>
                    <a:fld id="{30F7F395-08F9-8842-A474-FAF7B98255E5}" type="CATEGORYNAME">
                      <a:rPr lang="en-US" smtClean="0"/>
                      <a:pPr/>
                      <a:t>[CATEGORY NAME]</a:t>
                    </a:fld>
                    <a:endParaRPr lang="en-US" baseline="0" dirty="0"/>
                  </a:p>
                  <a:p>
                    <a:r>
                      <a:rPr lang="en-US" baseline="0" dirty="0"/>
                      <a:t> </a:t>
                    </a:r>
                    <a:fld id="{AE3EAB5C-81F1-F142-B2AC-7222B2CB41C1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09865611730976"/>
                      <c:h val="0.100277760906225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004-2349-AC1C-CD1C06F42864}"/>
                </c:ext>
              </c:extLst>
            </c:dLbl>
            <c:dLbl>
              <c:idx val="3"/>
              <c:layout>
                <c:manualLayout>
                  <c:x val="0.13452879271674034"/>
                  <c:y val="0.13659715717794649"/>
                </c:manualLayout>
              </c:layout>
              <c:tx>
                <c:rich>
                  <a:bodyPr/>
                  <a:lstStyle/>
                  <a:p>
                    <a:fld id="{E957EEAB-C4A1-874B-B6D8-C16F8FC81D97}" type="CATEGORYNAME">
                      <a:rPr lang="en-US" smtClean="0"/>
                      <a:pPr/>
                      <a:t>[CATEGORY NAME]</a:t>
                    </a:fld>
                    <a:endParaRPr lang="en-US" baseline="0"/>
                  </a:p>
                  <a:p>
                    <a:r>
                      <a:rPr lang="en-US" baseline="0"/>
                      <a:t> </a:t>
                    </a:r>
                    <a:fld id="{B0B337B3-20B7-2E41-90BB-E8B008E4030B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004-2349-AC1C-CD1C06F42864}"/>
                </c:ext>
              </c:extLst>
            </c:dLbl>
            <c:dLbl>
              <c:idx val="4"/>
              <c:layout>
                <c:manualLayout>
                  <c:x val="-2.7680020841839612E-2"/>
                  <c:y val="1.1402178578272667E-2"/>
                </c:manualLayout>
              </c:layout>
              <c:tx>
                <c:rich>
                  <a:bodyPr/>
                  <a:lstStyle/>
                  <a:p>
                    <a:fld id="{479C07B3-8038-CD47-A7FB-C48434080AB4}" type="CATEGORYNAME">
                      <a:rPr lang="en-US" smtClean="0"/>
                      <a:pPr/>
                      <a:t>[CATEGORY NAME]</a:t>
                    </a:fld>
                    <a:endParaRPr lang="en-US" baseline="0" dirty="0"/>
                  </a:p>
                  <a:p>
                    <a:r>
                      <a:rPr lang="en-US" baseline="0" dirty="0"/>
                      <a:t> </a:t>
                    </a:r>
                    <a:fld id="{FFC5620C-4B03-C34D-B6ED-543B2F405CA2}" type="VALUE">
                      <a:rPr lang="en-US" baseline="0"/>
                      <a:pPr/>
                      <a:t>[VALUE]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68283131573964"/>
                      <c:h val="0.100277760906225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004-2349-AC1C-CD1C06F42864}"/>
                </c:ext>
              </c:extLst>
            </c:dLbl>
            <c:numFmt formatCode="0%;\-0%;" sourceLinked="0"/>
            <c:spPr>
              <a:noFill/>
              <a:ln>
                <a:noFill/>
                <a:round/>
              </a:ln>
            </c:spPr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accent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None</c:v>
                </c:pt>
                <c:pt idx="1">
                  <c:v>One</c:v>
                </c:pt>
                <c:pt idx="2">
                  <c:v>2 - 5</c:v>
                </c:pt>
                <c:pt idx="3">
                  <c:v>6 - 12</c:v>
                </c:pt>
                <c:pt idx="4">
                  <c:v>13 - 20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7.5800000000000006E-2</c:v>
                </c:pt>
                <c:pt idx="1">
                  <c:v>6.0600000000000001E-2</c:v>
                </c:pt>
                <c:pt idx="2">
                  <c:v>0.63639999999999997</c:v>
                </c:pt>
                <c:pt idx="3">
                  <c:v>0.19700000000000001</c:v>
                </c:pt>
                <c:pt idx="4">
                  <c:v>3.0300000000000001E-2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004-2349-AC1C-CD1C06F428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rgbClr val="FFFFFF"/>
        </a:solidFill>
        <a:ln>
          <a:noFill/>
          <a:round/>
        </a:ln>
      </c:spPr>
    </c:plotArea>
    <c:plotVisOnly val="1"/>
    <c:dispBlanksAs val="gap"/>
    <c:showDLblsOverMax val="1"/>
  </c:chart>
  <c:spPr>
    <a:noFill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/>
          </a:p>
        </c:rich>
      </c:tx>
      <c:overlay val="0"/>
      <c:spPr>
        <a:ln>
          <a:noFill/>
          <a:round/>
        </a:ln>
      </c:spPr>
    </c:title>
    <c:autoTitleDeleted val="0"/>
    <c:view3D>
      <c:rotX val="15"/>
      <c:rotY val="20"/>
      <c:rAngAx val="0"/>
    </c:view3D>
    <c:floor>
      <c:thickness val="0"/>
    </c:floor>
    <c:sideWall>
      <c:thickness val="0"/>
      <c:spPr>
        <a:noFill/>
        <a:ln>
          <a:noFill/>
          <a:round/>
        </a:ln>
      </c:spPr>
    </c:sideWall>
    <c:backWall>
      <c:thickness val="0"/>
      <c:spPr>
        <a:noFill/>
        <a:ln>
          <a:noFill/>
          <a:round/>
        </a:ln>
      </c:spPr>
    </c:backWall>
    <c:plotArea>
      <c:layout>
        <c:manualLayout>
          <c:layoutTarget val="inner"/>
          <c:xMode val="edge"/>
          <c:yMode val="edge"/>
          <c:x val="0.22864720818466985"/>
          <c:y val="0.11316720926711084"/>
          <c:w val="0.66241547798257705"/>
          <c:h val="0.53183752271350693"/>
        </c:manualLayout>
      </c:layout>
      <c:bar3DChart>
        <c:barDir val="col"/>
        <c:grouping val="standard"/>
        <c:varyColors val="0"/>
        <c:ser>
          <c:idx val="0"/>
          <c:order val="0"/>
          <c:tx>
            <c:v>Series</c:v>
          </c:tx>
          <c:invertIfNegative val="1"/>
          <c:dPt>
            <c:idx val="0"/>
            <c:invertIfNegative val="1"/>
            <c:bubble3D val="0"/>
            <c:spPr>
              <a:solidFill>
                <a:srgbClr val="4A7CAE"/>
              </a:solidFill>
            </c:spPr>
            <c:extLst>
              <c:ext xmlns:c16="http://schemas.microsoft.com/office/drawing/2014/chart" uri="{C3380CC4-5D6E-409C-BE32-E72D297353CC}">
                <c16:uniqueId val="{00000001-F084-DB4B-BF6A-8B7A798BC6BF}"/>
              </c:ext>
            </c:extLst>
          </c:dPt>
          <c:dPt>
            <c:idx val="1"/>
            <c:invertIfNegative val="1"/>
            <c:bubble3D val="0"/>
            <c:spPr>
              <a:solidFill>
                <a:srgbClr val="B44F54"/>
              </a:solidFill>
            </c:spPr>
            <c:extLst>
              <c:ext xmlns:c16="http://schemas.microsoft.com/office/drawing/2014/chart" uri="{C3380CC4-5D6E-409C-BE32-E72D297353CC}">
                <c16:uniqueId val="{00000003-F084-DB4B-BF6A-8B7A798BC6BF}"/>
              </c:ext>
            </c:extLst>
          </c:dPt>
          <c:dPt>
            <c:idx val="2"/>
            <c:invertIfNegative val="1"/>
            <c:bubble3D val="0"/>
            <c:spPr>
              <a:solidFill>
                <a:srgbClr val="83BAAA"/>
              </a:solidFill>
            </c:spPr>
            <c:extLst>
              <c:ext xmlns:c16="http://schemas.microsoft.com/office/drawing/2014/chart" uri="{C3380CC4-5D6E-409C-BE32-E72D297353CC}">
                <c16:uniqueId val="{00000005-F084-DB4B-BF6A-8B7A798BC6BF}"/>
              </c:ext>
            </c:extLst>
          </c:dPt>
          <c:dPt>
            <c:idx val="3"/>
            <c:invertIfNegative val="1"/>
            <c:bubble3D val="0"/>
            <c:spPr>
              <a:solidFill>
                <a:srgbClr val="836395"/>
              </a:solidFill>
            </c:spPr>
            <c:extLst>
              <c:ext xmlns:c16="http://schemas.microsoft.com/office/drawing/2014/chart" uri="{C3380CC4-5D6E-409C-BE32-E72D297353CC}">
                <c16:uniqueId val="{00000007-F084-DB4B-BF6A-8B7A798BC6BF}"/>
              </c:ext>
            </c:extLst>
          </c:dPt>
          <c:dPt>
            <c:idx val="4"/>
            <c:invertIfNegative val="1"/>
            <c:bubble3D val="0"/>
            <c:spPr>
              <a:solidFill>
                <a:srgbClr val="47A8CF"/>
              </a:solidFill>
            </c:spPr>
            <c:extLst>
              <c:ext xmlns:c16="http://schemas.microsoft.com/office/drawing/2014/chart" uri="{C3380CC4-5D6E-409C-BE32-E72D297353CC}">
                <c16:uniqueId val="{00000009-F084-DB4B-BF6A-8B7A798BC6BF}"/>
              </c:ext>
            </c:extLst>
          </c:dPt>
          <c:dPt>
            <c:idx val="5"/>
            <c:invertIfNegative val="1"/>
            <c:bubble3D val="0"/>
            <c:spPr>
              <a:solidFill>
                <a:srgbClr val="F19955"/>
              </a:solidFill>
            </c:spPr>
            <c:extLst>
              <c:ext xmlns:c16="http://schemas.microsoft.com/office/drawing/2014/chart" uri="{C3380CC4-5D6E-409C-BE32-E72D297353CC}">
                <c16:uniqueId val="{0000000B-F084-DB4B-BF6A-8B7A798BC6BF}"/>
              </c:ext>
            </c:extLst>
          </c:dPt>
          <c:dPt>
            <c:idx val="6"/>
            <c:invertIfNegative val="1"/>
            <c:bubble3D val="0"/>
            <c:spPr>
              <a:solidFill>
                <a:srgbClr val="2F4C6A"/>
              </a:solidFill>
            </c:spPr>
            <c:extLst>
              <c:ext xmlns:c16="http://schemas.microsoft.com/office/drawing/2014/chart" uri="{C3380CC4-5D6E-409C-BE32-E72D297353CC}">
                <c16:uniqueId val="{0000000D-F084-DB4B-BF6A-8B7A798BC6BF}"/>
              </c:ext>
            </c:extLst>
          </c:dPt>
          <c:dPt>
            <c:idx val="7"/>
            <c:invertIfNegative val="1"/>
            <c:bubble3D val="0"/>
            <c:spPr>
              <a:solidFill>
                <a:srgbClr val="EAD69A"/>
              </a:solidFill>
            </c:spPr>
            <c:extLst>
              <c:ext xmlns:c16="http://schemas.microsoft.com/office/drawing/2014/chart" uri="{C3380CC4-5D6E-409C-BE32-E72D297353CC}">
                <c16:uniqueId val="{0000000F-F084-DB4B-BF6A-8B7A798BC6BF}"/>
              </c:ext>
            </c:extLst>
          </c:dPt>
          <c:dPt>
            <c:idx val="8"/>
            <c:invertIfNegative val="1"/>
            <c:bubble3D val="0"/>
            <c:spPr>
              <a:solidFill>
                <a:srgbClr val="D6A7D1"/>
              </a:solidFill>
            </c:spPr>
            <c:extLst>
              <c:ext xmlns:c16="http://schemas.microsoft.com/office/drawing/2014/chart" uri="{C3380CC4-5D6E-409C-BE32-E72D297353CC}">
                <c16:uniqueId val="{00000011-F084-DB4B-BF6A-8B7A798BC6BF}"/>
              </c:ext>
            </c:extLst>
          </c:dPt>
          <c:dPt>
            <c:idx val="9"/>
            <c:invertIfNegative val="1"/>
            <c:bubble3D val="0"/>
            <c:spPr>
              <a:solidFill>
                <a:srgbClr val="079269"/>
              </a:solidFill>
            </c:spPr>
            <c:extLst>
              <c:ext xmlns:c16="http://schemas.microsoft.com/office/drawing/2014/chart" uri="{C3380CC4-5D6E-409C-BE32-E72D297353CC}">
                <c16:uniqueId val="{00000013-F084-DB4B-BF6A-8B7A798BC6BF}"/>
              </c:ext>
            </c:extLst>
          </c:dPt>
          <c:dLbls>
            <c:dLbl>
              <c:idx val="0"/>
              <c:layout>
                <c:manualLayout>
                  <c:x val="0"/>
                  <c:y val="-1.7287258252751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84-DB4B-BF6A-8B7A798BC6BF}"/>
                </c:ext>
              </c:extLst>
            </c:dLbl>
            <c:dLbl>
              <c:idx val="1"/>
              <c:layout>
                <c:manualLayout>
                  <c:x val="0"/>
                  <c:y val="-1.296544368956372E-2"/>
                </c:manualLayout>
              </c:layout>
              <c:tx>
                <c:rich>
                  <a:bodyPr/>
                  <a:lstStyle/>
                  <a:p>
                    <a:fld id="{48CBD33C-1CC7-0345-B2BD-4152896E3140}" type="VALUE">
                      <a:rPr lang="en-US" sz="18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084-DB4B-BF6A-8B7A798BC6BF}"/>
                </c:ext>
              </c:extLst>
            </c:dLbl>
            <c:dLbl>
              <c:idx val="2"/>
              <c:layout>
                <c:manualLayout>
                  <c:x val="2.0273537916743922E-3"/>
                  <c:y val="-1.2965443689563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84-DB4B-BF6A-8B7A798BC6BF}"/>
                </c:ext>
              </c:extLst>
            </c:dLbl>
            <c:dLbl>
              <c:idx val="3"/>
              <c:layout>
                <c:manualLayout>
                  <c:x val="-1.0135970787587838E-3"/>
                  <c:y val="-1.9448165534345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84-DB4B-BF6A-8B7A798BC6BF}"/>
                </c:ext>
              </c:extLst>
            </c:dLbl>
            <c:dLbl>
              <c:idx val="4"/>
              <c:layout>
                <c:manualLayout>
                  <c:x val="-1.0135970787587838E-3"/>
                  <c:y val="-1.7287258252751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84-DB4B-BF6A-8B7A798BC6BF}"/>
                </c:ext>
              </c:extLst>
            </c:dLbl>
            <c:dLbl>
              <c:idx val="5"/>
              <c:layout>
                <c:manualLayout>
                  <c:x val="-1.0135970787587838E-3"/>
                  <c:y val="-1.5126350971157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084-DB4B-BF6A-8B7A798BC6BF}"/>
                </c:ext>
              </c:extLst>
            </c:dLbl>
            <c:dLbl>
              <c:idx val="6"/>
              <c:layout>
                <c:manualLayout>
                  <c:x val="0"/>
                  <c:y val="-8.6436291263757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084-DB4B-BF6A-8B7A798BC6BF}"/>
                </c:ext>
              </c:extLst>
            </c:dLbl>
            <c:numFmt formatCode="0%;\-0%;" sourceLinked="0"/>
            <c:spPr>
              <a:noFill/>
              <a:ln>
                <a:noFill/>
                <a:round/>
              </a:ln>
            </c:spPr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Goals and objectives</c:v>
                </c:pt>
                <c:pt idx="1">
                  <c:v>Scope of work</c:v>
                </c:pt>
                <c:pt idx="2">
                  <c:v>Organization background</c:v>
                </c:pt>
                <c:pt idx="3">
                  <c:v>Selection timeline</c:v>
                </c:pt>
                <c:pt idx="4">
                  <c:v>Agency budget</c:v>
                </c:pt>
                <c:pt idx="5">
                  <c:v>Selection criteria</c:v>
                </c:pt>
                <c:pt idx="6">
                  <c:v>Proprietary/confidential details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0.78849999999999998</c:v>
                </c:pt>
                <c:pt idx="1">
                  <c:v>0.78849999999999998</c:v>
                </c:pt>
                <c:pt idx="2">
                  <c:v>0.73080000000000001</c:v>
                </c:pt>
                <c:pt idx="3">
                  <c:v>0.65380000000000005</c:v>
                </c:pt>
                <c:pt idx="4">
                  <c:v>0.55769999999999997</c:v>
                </c:pt>
                <c:pt idx="5">
                  <c:v>0.53849999999999998</c:v>
                </c:pt>
                <c:pt idx="6">
                  <c:v>0.28849999999999998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084-DB4B-BF6A-8B7A798BC6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877120"/>
        <c:axId val="149947520"/>
        <c:axId val="38993920"/>
      </c:bar3DChart>
      <c:catAx>
        <c:axId val="47877120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49947520"/>
        <c:crosses val="autoZero"/>
        <c:auto val="1"/>
        <c:lblAlgn val="ctr"/>
        <c:lblOffset val="100"/>
        <c:noMultiLvlLbl val="1"/>
      </c:catAx>
      <c:valAx>
        <c:axId val="149947520"/>
        <c:scaling>
          <c:orientation val="minMax"/>
          <c:max val="1"/>
          <c:min val="0"/>
        </c:scaling>
        <c:delete val="0"/>
        <c:axPos val="l"/>
        <c:numFmt formatCode="0%" sourceLinked="0"/>
        <c:majorTickMark val="out"/>
        <c:minorTickMark val="none"/>
        <c:tickLblPos val="nextTo"/>
        <c:crossAx val="47877120"/>
        <c:crosses val="max"/>
        <c:crossBetween val="between"/>
        <c:majorUnit val="0.25"/>
      </c:valAx>
      <c:serAx>
        <c:axId val="38993920"/>
        <c:scaling>
          <c:orientation val="minMax"/>
        </c:scaling>
        <c:delete val="1"/>
        <c:axPos val="b"/>
        <c:majorTickMark val="out"/>
        <c:minorTickMark val="none"/>
        <c:tickLblPos val="nextTo"/>
        <c:crossAx val="149947520"/>
        <c:crosses val="autoZero"/>
      </c:serAx>
    </c:plotArea>
    <c:plotVisOnly val="1"/>
    <c:dispBlanksAs val="gap"/>
    <c:showDLblsOverMax val="1"/>
  </c:chart>
  <c:spPr>
    <a:noFill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/>
          </a:p>
        </c:rich>
      </c:tx>
      <c:overlay val="0"/>
      <c:spPr>
        <a:ln>
          <a:noFill/>
          <a:round/>
        </a:ln>
      </c:spPr>
    </c:title>
    <c:autoTitleDeleted val="0"/>
    <c:plotArea>
      <c:layout>
        <c:manualLayout>
          <c:layoutTarget val="inner"/>
          <c:xMode val="edge"/>
          <c:yMode val="edge"/>
          <c:x val="0.47258624343215389"/>
          <c:y val="0.10090153694730467"/>
          <c:w val="0.4986790656751931"/>
          <c:h val="0.75423985463355547"/>
        </c:manualLayout>
      </c:layout>
      <c:barChart>
        <c:barDir val="bar"/>
        <c:grouping val="percentStacked"/>
        <c:varyColors val="0"/>
        <c:ser>
          <c:idx val="0"/>
          <c:order val="0"/>
          <c:tx>
            <c:v>Not at all satisfied</c:v>
          </c:tx>
          <c:spPr>
            <a:solidFill>
              <a:srgbClr val="4A7CAE"/>
            </a:solidFill>
          </c:spPr>
          <c:invertIfNegative val="1"/>
          <c:dLbls>
            <c:numFmt formatCode="#" sourceLinked="0"/>
            <c:spPr>
              <a:noFill/>
              <a:ln>
                <a:noFill/>
                <a:round/>
              </a:ln>
            </c:spPr>
            <c:txPr>
              <a:bodyPr/>
              <a:lstStyle/>
              <a:p>
                <a:pPr>
                  <a:defRPr sz="1600" baseline="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Overall, how satisfied are you with the method you used to identify and evaluate all public relations/ communications agency candidates?</c:v>
                </c:pt>
                <c:pt idx="1">
                  <c:v>In general, how satisfied are you with your public relations/communications agency's performance?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2.17</c:v>
                </c:pt>
                <c:pt idx="1">
                  <c:v>2.08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FD24-9D49-91CD-ACD2E307CF37}"/>
            </c:ext>
          </c:extLst>
        </c:ser>
        <c:ser>
          <c:idx val="1"/>
          <c:order val="1"/>
          <c:tx>
            <c:v>Slightly satisfied</c:v>
          </c:tx>
          <c:spPr>
            <a:solidFill>
              <a:srgbClr val="B44F54"/>
            </a:solidFill>
          </c:spPr>
          <c:invertIfNegative val="1"/>
          <c:dLbls>
            <c:numFmt formatCode="#" sourceLinked="0"/>
            <c:spPr>
              <a:noFill/>
              <a:ln>
                <a:noFill/>
                <a:round/>
              </a:ln>
            </c:spPr>
            <c:txPr>
              <a:bodyPr/>
              <a:lstStyle/>
              <a:p>
                <a:pPr>
                  <a:defRPr sz="1600" baseline="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Overall, how satisfied are you with the method you used to identify and evaluate all public relations/ communications agency candidates?</c:v>
                </c:pt>
                <c:pt idx="1">
                  <c:v>In general, how satisfied are you with your public relations/communications agency's performance?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2.17</c:v>
                </c:pt>
                <c:pt idx="1">
                  <c:v>4.17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FD24-9D49-91CD-ACD2E307CF37}"/>
            </c:ext>
          </c:extLst>
        </c:ser>
        <c:ser>
          <c:idx val="2"/>
          <c:order val="2"/>
          <c:tx>
            <c:v>Moderately satisfied</c:v>
          </c:tx>
          <c:spPr>
            <a:solidFill>
              <a:srgbClr val="83BAAA"/>
            </a:solidFill>
          </c:spPr>
          <c:invertIfNegative val="1"/>
          <c:dLbls>
            <c:numFmt formatCode="#" sourceLinked="0"/>
            <c:spPr>
              <a:noFill/>
              <a:ln>
                <a:noFill/>
                <a:round/>
              </a:ln>
            </c:spPr>
            <c:txPr>
              <a:bodyPr/>
              <a:lstStyle/>
              <a:p>
                <a:pPr>
                  <a:defRPr sz="1800" baseline="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Overall, how satisfied are you with the method you used to identify and evaluate all public relations/ communications agency candidates?</c:v>
                </c:pt>
                <c:pt idx="1">
                  <c:v>In general, how satisfied are you with your public relations/communications agency's performance?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19.57</c:v>
                </c:pt>
                <c:pt idx="1">
                  <c:v>29.17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FD24-9D49-91CD-ACD2E307CF37}"/>
            </c:ext>
          </c:extLst>
        </c:ser>
        <c:ser>
          <c:idx val="3"/>
          <c:order val="3"/>
          <c:tx>
            <c:v>Very satisfied</c:v>
          </c:tx>
          <c:spPr>
            <a:solidFill>
              <a:srgbClr val="836395"/>
            </a:solidFill>
          </c:spPr>
          <c:invertIfNegative val="1"/>
          <c:dLbls>
            <c:numFmt formatCode="#" sourceLinked="0"/>
            <c:spPr>
              <a:noFill/>
              <a:ln>
                <a:noFill/>
                <a:round/>
              </a:ln>
            </c:spPr>
            <c:txPr>
              <a:bodyPr/>
              <a:lstStyle/>
              <a:p>
                <a:pPr>
                  <a:defRPr sz="1800" baseline="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Overall, how satisfied are you with the method you used to identify and evaluate all public relations/ communications agency candidates?</c:v>
                </c:pt>
                <c:pt idx="1">
                  <c:v>In general, how satisfied are you with your public relations/communications agency's performance?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60.87</c:v>
                </c:pt>
                <c:pt idx="1">
                  <c:v>56.25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FD24-9D49-91CD-ACD2E307CF37}"/>
            </c:ext>
          </c:extLst>
        </c:ser>
        <c:ser>
          <c:idx val="4"/>
          <c:order val="4"/>
          <c:tx>
            <c:v>Completely satisfied</c:v>
          </c:tx>
          <c:spPr>
            <a:solidFill>
              <a:srgbClr val="47A8CF"/>
            </a:solidFill>
          </c:spPr>
          <c:invertIfNegative val="1"/>
          <c:dLbls>
            <c:numFmt formatCode="#" sourceLinked="0"/>
            <c:spPr>
              <a:noFill/>
              <a:ln>
                <a:noFill/>
                <a:round/>
              </a:ln>
            </c:spPr>
            <c:txPr>
              <a:bodyPr/>
              <a:lstStyle/>
              <a:p>
                <a:pPr>
                  <a:defRPr sz="1800" baseline="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Overall, how satisfied are you with the method you used to identify and evaluate all public relations/ communications agency candidates?</c:v>
                </c:pt>
                <c:pt idx="1">
                  <c:v>In general, how satisfied are you with your public relations/communications agency's performance?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15.22</c:v>
                </c:pt>
                <c:pt idx="1">
                  <c:v>8.33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4-FD24-9D49-91CD-ACD2E307CF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620544"/>
        <c:axId val="149948672"/>
      </c:barChart>
      <c:catAx>
        <c:axId val="4862054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149948672"/>
        <c:crosses val="autoZero"/>
        <c:auto val="1"/>
        <c:lblAlgn val="ctr"/>
        <c:lblOffset val="100"/>
        <c:noMultiLvlLbl val="1"/>
      </c:catAx>
      <c:valAx>
        <c:axId val="149948672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48620544"/>
        <c:crosses val="max"/>
        <c:crossBetween val="between"/>
        <c:majorUnit val="0.25"/>
      </c:valAx>
      <c:spPr>
        <a:noFill/>
        <a:ln>
          <a:noFill/>
          <a:round/>
        </a:ln>
      </c:spPr>
    </c:plotArea>
    <c:legend>
      <c:legendPos val="b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1"/>
  </c:chart>
  <c:spPr>
    <a:noFill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/>
          </a:p>
        </c:rich>
      </c:tx>
      <c:overlay val="0"/>
      <c:spPr>
        <a:ln>
          <a:noFill/>
          <a:round/>
        </a:ln>
      </c:sp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v>Not at all satisfied</c:v>
          </c:tx>
          <c:spPr>
            <a:solidFill>
              <a:srgbClr val="4A7CAE"/>
            </a:solidFill>
          </c:spPr>
          <c:invertIfNegative val="1"/>
          <c:dLbls>
            <c:numFmt formatCode="#" sourceLinked="0"/>
            <c:spPr>
              <a:noFill/>
              <a:ln>
                <a:noFill/>
                <a:round/>
              </a:ln>
            </c:spPr>
            <c:txPr>
              <a:bodyPr/>
              <a:lstStyle/>
              <a:p>
                <a:pPr>
                  <a:defRPr sz="1200" baseline="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Number of agency candidates identified</c:v>
                </c:pt>
                <c:pt idx="1">
                  <c:v>Your process (RFP) to solicit input and ideas from agency candidates</c:v>
                </c:pt>
                <c:pt idx="2">
                  <c:v>Amount of time you allocated to the agency search and selection process</c:v>
                </c:pt>
                <c:pt idx="3">
                  <c:v>Resources to identify good agency candidates</c:v>
                </c:pt>
                <c:pt idx="4">
                  <c:v>Agency candidates’ ability to distinguish themselves from competition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9404-7B40-B1DE-93A37E1AA08B}"/>
            </c:ext>
          </c:extLst>
        </c:ser>
        <c:ser>
          <c:idx val="1"/>
          <c:order val="1"/>
          <c:tx>
            <c:v>Slightly satisfied</c:v>
          </c:tx>
          <c:spPr>
            <a:solidFill>
              <a:srgbClr val="B44F54"/>
            </a:solidFill>
          </c:spPr>
          <c:invertIfNegative val="1"/>
          <c:dLbls>
            <c:numFmt formatCode="#" sourceLinked="0"/>
            <c:spPr>
              <a:noFill/>
              <a:ln>
                <a:noFill/>
                <a:round/>
              </a:ln>
            </c:spPr>
            <c:txPr>
              <a:bodyPr/>
              <a:lstStyle/>
              <a:p>
                <a:pPr>
                  <a:defRPr sz="2000" baseline="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Number of agency candidates identified</c:v>
                </c:pt>
                <c:pt idx="1">
                  <c:v>Your process (RFP) to solicit input and ideas from agency candidates</c:v>
                </c:pt>
                <c:pt idx="2">
                  <c:v>Amount of time you allocated to the agency search and selection process</c:v>
                </c:pt>
                <c:pt idx="3">
                  <c:v>Resources to identify good agency candidates</c:v>
                </c:pt>
                <c:pt idx="4">
                  <c:v>Agency candidates’ ability to distinguish themselves from competition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9.6199999999999992</c:v>
                </c:pt>
                <c:pt idx="1">
                  <c:v>11.76</c:v>
                </c:pt>
                <c:pt idx="2">
                  <c:v>15.38</c:v>
                </c:pt>
                <c:pt idx="3">
                  <c:v>13.73</c:v>
                </c:pt>
                <c:pt idx="4">
                  <c:v>13.46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9404-7B40-B1DE-93A37E1AA08B}"/>
            </c:ext>
          </c:extLst>
        </c:ser>
        <c:ser>
          <c:idx val="2"/>
          <c:order val="2"/>
          <c:tx>
            <c:v>Moderately satisfied</c:v>
          </c:tx>
          <c:spPr>
            <a:solidFill>
              <a:srgbClr val="83BAAA"/>
            </a:solidFill>
          </c:spPr>
          <c:invertIfNegative val="1"/>
          <c:dLbls>
            <c:numFmt formatCode="#" sourceLinked="0"/>
            <c:spPr>
              <a:noFill/>
              <a:ln>
                <a:noFill/>
                <a:round/>
              </a:ln>
            </c:spPr>
            <c:txPr>
              <a:bodyPr/>
              <a:lstStyle/>
              <a:p>
                <a:pPr>
                  <a:defRPr sz="1800" baseline="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Number of agency candidates identified</c:v>
                </c:pt>
                <c:pt idx="1">
                  <c:v>Your process (RFP) to solicit input and ideas from agency candidates</c:v>
                </c:pt>
                <c:pt idx="2">
                  <c:v>Amount of time you allocated to the agency search and selection process</c:v>
                </c:pt>
                <c:pt idx="3">
                  <c:v>Resources to identify good agency candidates</c:v>
                </c:pt>
                <c:pt idx="4">
                  <c:v>Agency candidates’ ability to distinguish themselves from competition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26.92</c:v>
                </c:pt>
                <c:pt idx="1">
                  <c:v>33.33</c:v>
                </c:pt>
                <c:pt idx="2">
                  <c:v>30.769999999999996</c:v>
                </c:pt>
                <c:pt idx="3">
                  <c:v>29.409999999999997</c:v>
                </c:pt>
                <c:pt idx="4">
                  <c:v>38.46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9404-7B40-B1DE-93A37E1AA08B}"/>
            </c:ext>
          </c:extLst>
        </c:ser>
        <c:ser>
          <c:idx val="3"/>
          <c:order val="3"/>
          <c:tx>
            <c:v>Very satisfied</c:v>
          </c:tx>
          <c:spPr>
            <a:solidFill>
              <a:srgbClr val="836395"/>
            </a:solidFill>
          </c:spPr>
          <c:invertIfNegative val="1"/>
          <c:dLbls>
            <c:numFmt formatCode="#" sourceLinked="0"/>
            <c:spPr>
              <a:noFill/>
              <a:ln>
                <a:noFill/>
                <a:round/>
              </a:ln>
            </c:spPr>
            <c:txPr>
              <a:bodyPr/>
              <a:lstStyle/>
              <a:p>
                <a:pPr>
                  <a:defRPr sz="2000" baseline="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Number of agency candidates identified</c:v>
                </c:pt>
                <c:pt idx="1">
                  <c:v>Your process (RFP) to solicit input and ideas from agency candidates</c:v>
                </c:pt>
                <c:pt idx="2">
                  <c:v>Amount of time you allocated to the agency search and selection process</c:v>
                </c:pt>
                <c:pt idx="3">
                  <c:v>Resources to identify good agency candidates</c:v>
                </c:pt>
                <c:pt idx="4">
                  <c:v>Agency candidates’ ability to distinguish themselves from competition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48.08</c:v>
                </c:pt>
                <c:pt idx="1">
                  <c:v>41.18</c:v>
                </c:pt>
                <c:pt idx="2">
                  <c:v>40.380000000000003</c:v>
                </c:pt>
                <c:pt idx="3">
                  <c:v>49.02</c:v>
                </c:pt>
                <c:pt idx="4">
                  <c:v>32.690000000000005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9404-7B40-B1DE-93A37E1AA08B}"/>
            </c:ext>
          </c:extLst>
        </c:ser>
        <c:ser>
          <c:idx val="4"/>
          <c:order val="4"/>
          <c:tx>
            <c:v>Completely satisfied</c:v>
          </c:tx>
          <c:spPr>
            <a:solidFill>
              <a:srgbClr val="47A8CF"/>
            </a:solidFill>
          </c:spPr>
          <c:invertIfNegative val="1"/>
          <c:dLbls>
            <c:numFmt formatCode="#" sourceLinked="0"/>
            <c:spPr>
              <a:noFill/>
              <a:ln>
                <a:noFill/>
                <a:round/>
              </a:ln>
            </c:spPr>
            <c:txPr>
              <a:bodyPr/>
              <a:lstStyle/>
              <a:p>
                <a:pPr>
                  <a:defRPr sz="2000" baseline="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Number of agency candidates identified</c:v>
                </c:pt>
                <c:pt idx="1">
                  <c:v>Your process (RFP) to solicit input and ideas from agency candidates</c:v>
                </c:pt>
                <c:pt idx="2">
                  <c:v>Amount of time you allocated to the agency search and selection process</c:v>
                </c:pt>
                <c:pt idx="3">
                  <c:v>Resources to identify good agency candidates</c:v>
                </c:pt>
                <c:pt idx="4">
                  <c:v>Agency candidates’ ability to distinguish themselves from competition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15.38</c:v>
                </c:pt>
                <c:pt idx="1">
                  <c:v>13.73</c:v>
                </c:pt>
                <c:pt idx="2">
                  <c:v>13.46</c:v>
                </c:pt>
                <c:pt idx="3">
                  <c:v>7.84</c:v>
                </c:pt>
                <c:pt idx="4">
                  <c:v>15.38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4-9404-7B40-B1DE-93A37E1AA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622592"/>
        <c:axId val="149950976"/>
      </c:barChart>
      <c:catAx>
        <c:axId val="4862259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anchor="ctr" anchorCtr="1"/>
          <a:lstStyle/>
          <a:p>
            <a:pPr>
              <a:defRPr sz="2000" baseline="0">
                <a:solidFill>
                  <a:schemeClr val="tx1"/>
                </a:solidFill>
              </a:defRPr>
            </a:pPr>
            <a:endParaRPr lang="en-US"/>
          </a:p>
        </c:txPr>
        <c:crossAx val="149950976"/>
        <c:crosses val="autoZero"/>
        <c:auto val="1"/>
        <c:lblAlgn val="ctr"/>
        <c:lblOffset val="100"/>
        <c:noMultiLvlLbl val="1"/>
      </c:catAx>
      <c:valAx>
        <c:axId val="149950976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48622592"/>
        <c:crosses val="max"/>
        <c:crossBetween val="between"/>
        <c:majorUnit val="0.25"/>
      </c:valAx>
      <c:spPr>
        <a:noFill/>
        <a:ln>
          <a:noFill/>
          <a:round/>
        </a:ln>
      </c:spPr>
    </c:plotArea>
    <c:legend>
      <c:legendPos val="b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1"/>
  </c:chart>
  <c:spPr>
    <a:noFill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/>
          </a:p>
        </c:rich>
      </c:tx>
      <c:overlay val="0"/>
      <c:spPr>
        <a:ln>
          <a:noFill/>
          <a:round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Yes</c:v>
          </c:tx>
          <c:spPr>
            <a:solidFill>
              <a:srgbClr val="4A7CAE"/>
            </a:solidFill>
          </c:spPr>
          <c:invertIfNegative val="1"/>
          <c:dLbls>
            <c:numFmt formatCode="#" sourceLinked="0"/>
            <c:spPr>
              <a:noFill/>
              <a:ln>
                <a:noFill/>
                <a:round/>
              </a:ln>
            </c:spPr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Resources to identify good agency candidates</c:v>
                </c:pt>
                <c:pt idx="1">
                  <c:v>Number of agency candidates identified</c:v>
                </c:pt>
                <c:pt idx="2">
                  <c:v>Method to narrow the number of agency candidates</c:v>
                </c:pt>
                <c:pt idx="3">
                  <c:v>Qualifications of shortlisted agency candidates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45.161290322580641</c:v>
                </c:pt>
                <c:pt idx="1">
                  <c:v>50</c:v>
                </c:pt>
                <c:pt idx="2">
                  <c:v>67.741935483870961</c:v>
                </c:pt>
                <c:pt idx="3">
                  <c:v>62.5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4328-F240-9C09-09BF97A5ED5E}"/>
            </c:ext>
          </c:extLst>
        </c:ser>
        <c:ser>
          <c:idx val="1"/>
          <c:order val="1"/>
          <c:tx>
            <c:v>No</c:v>
          </c:tx>
          <c:spPr>
            <a:solidFill>
              <a:srgbClr val="B44F54"/>
            </a:solidFill>
          </c:spPr>
          <c:invertIfNegative val="1"/>
          <c:dLbls>
            <c:numFmt formatCode="#" sourceLinked="0"/>
            <c:spPr>
              <a:noFill/>
              <a:ln>
                <a:noFill/>
                <a:round/>
              </a:ln>
            </c:spPr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Resources to identify good agency candidates</c:v>
                </c:pt>
                <c:pt idx="1">
                  <c:v>Number of agency candidates identified</c:v>
                </c:pt>
                <c:pt idx="2">
                  <c:v>Method to narrow the number of agency candidates</c:v>
                </c:pt>
                <c:pt idx="3">
                  <c:v>Qualifications of shortlisted agency candidates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75</c:v>
                </c:pt>
                <c:pt idx="1">
                  <c:v>81.25</c:v>
                </c:pt>
                <c:pt idx="2">
                  <c:v>87.5</c:v>
                </c:pt>
                <c:pt idx="3">
                  <c:v>93.333333333333329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4328-F240-9C09-09BF97A5E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623104"/>
        <c:axId val="149953280"/>
      </c:barChart>
      <c:catAx>
        <c:axId val="48623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en-US"/>
          </a:p>
        </c:txPr>
        <c:crossAx val="149953280"/>
        <c:crosses val="autoZero"/>
        <c:auto val="1"/>
        <c:lblAlgn val="ctr"/>
        <c:lblOffset val="100"/>
        <c:noMultiLvlLbl val="1"/>
      </c:catAx>
      <c:valAx>
        <c:axId val="149953280"/>
        <c:scaling>
          <c:orientation val="minMax"/>
          <c:max val="100"/>
          <c:min val="0"/>
        </c:scaling>
        <c:delete val="0"/>
        <c:axPos val="l"/>
        <c:numFmt formatCode="0&quot;%&quot;" sourceLinked="0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48623104"/>
        <c:crosses val="autoZero"/>
        <c:crossBetween val="between"/>
        <c:majorUnit val="25"/>
      </c:valAx>
      <c:spPr>
        <a:noFill/>
        <a:ln>
          <a:noFill/>
          <a:round/>
        </a:ln>
      </c:spPr>
    </c:plotArea>
    <c:legend>
      <c:legendPos val="b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1"/>
  </c:chart>
  <c:spPr>
    <a:noFill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/>
          </a:p>
        </c:rich>
      </c:tx>
      <c:overlay val="0"/>
      <c:spPr>
        <a:ln>
          <a:noFill/>
          <a:round/>
        </a:ln>
      </c:spPr>
    </c:title>
    <c:autoTitleDeleted val="0"/>
    <c:plotArea>
      <c:layout>
        <c:manualLayout>
          <c:layoutTarget val="inner"/>
          <c:xMode val="edge"/>
          <c:yMode val="edge"/>
          <c:x val="0.48046837895263095"/>
          <c:y val="2.474232219944457E-4"/>
          <c:w val="0.48852167011279291"/>
          <c:h val="0.90318716423130074"/>
        </c:manualLayout>
      </c:layout>
      <c:barChart>
        <c:barDir val="bar"/>
        <c:grouping val="clustered"/>
        <c:varyColors val="0"/>
        <c:ser>
          <c:idx val="0"/>
          <c:order val="0"/>
          <c:tx>
            <c:v>Series</c:v>
          </c:tx>
          <c:invertIfNegative val="1"/>
          <c:dPt>
            <c:idx val="0"/>
            <c:invertIfNegative val="1"/>
            <c:bubble3D val="0"/>
            <c:spPr>
              <a:solidFill>
                <a:srgbClr val="4A7CAE"/>
              </a:solidFill>
            </c:spPr>
            <c:extLst>
              <c:ext xmlns:c16="http://schemas.microsoft.com/office/drawing/2014/chart" uri="{C3380CC4-5D6E-409C-BE32-E72D297353CC}">
                <c16:uniqueId val="{00000001-65A3-BA4B-8294-24200E1F55C4}"/>
              </c:ext>
            </c:extLst>
          </c:dPt>
          <c:dPt>
            <c:idx val="1"/>
            <c:invertIfNegative val="1"/>
            <c:bubble3D val="0"/>
            <c:spPr>
              <a:solidFill>
                <a:srgbClr val="B44F54"/>
              </a:solidFill>
            </c:spPr>
            <c:extLst>
              <c:ext xmlns:c16="http://schemas.microsoft.com/office/drawing/2014/chart" uri="{C3380CC4-5D6E-409C-BE32-E72D297353CC}">
                <c16:uniqueId val="{00000003-65A3-BA4B-8294-24200E1F55C4}"/>
              </c:ext>
            </c:extLst>
          </c:dPt>
          <c:dPt>
            <c:idx val="2"/>
            <c:invertIfNegative val="1"/>
            <c:bubble3D val="0"/>
            <c:spPr>
              <a:solidFill>
                <a:srgbClr val="836395"/>
              </a:solidFill>
            </c:spPr>
            <c:extLst>
              <c:ext xmlns:c16="http://schemas.microsoft.com/office/drawing/2014/chart" uri="{C3380CC4-5D6E-409C-BE32-E72D297353CC}">
                <c16:uniqueId val="{00000005-65A3-BA4B-8294-24200E1F55C4}"/>
              </c:ext>
            </c:extLst>
          </c:dPt>
          <c:dPt>
            <c:idx val="3"/>
            <c:invertIfNegative val="1"/>
            <c:bubble3D val="0"/>
            <c:spPr>
              <a:solidFill>
                <a:srgbClr val="47A8CF"/>
              </a:solidFill>
            </c:spPr>
            <c:extLst>
              <c:ext xmlns:c16="http://schemas.microsoft.com/office/drawing/2014/chart" uri="{C3380CC4-5D6E-409C-BE32-E72D297353CC}">
                <c16:uniqueId val="{00000007-65A3-BA4B-8294-24200E1F55C4}"/>
              </c:ext>
            </c:extLst>
          </c:dPt>
          <c:dLbls>
            <c:numFmt formatCode="0%;\-0%;" sourceLinked="0"/>
            <c:spPr>
              <a:noFill/>
              <a:ln>
                <a:noFill/>
                <a:round/>
              </a:ln>
            </c:spPr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Agency responses seem to be boilerplate</c:v>
                </c:pt>
                <c:pt idx="1">
                  <c:v>Agency candidates seemed to be “selling up” during the process</c:v>
                </c:pt>
                <c:pt idx="2">
                  <c:v>Agency responses to RFP seemed off-base or irrelevant to SOW and goals</c:v>
                </c:pt>
                <c:pt idx="3">
                  <c:v>Proposed budget, staffing recommendations didn't mesh well with the required work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0.38890000000000002</c:v>
                </c:pt>
                <c:pt idx="1">
                  <c:v>0.33329999999999999</c:v>
                </c:pt>
                <c:pt idx="2">
                  <c:v>0.1852</c:v>
                </c:pt>
                <c:pt idx="3">
                  <c:v>0.16669999999999999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5A3-BA4B-8294-24200E1F5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701312"/>
        <c:axId val="130362752"/>
      </c:barChart>
      <c:catAx>
        <c:axId val="1307013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anchor="ctr" anchorCtr="1"/>
          <a:lstStyle/>
          <a:p>
            <a:pPr>
              <a:defRPr sz="1800" baseline="0"/>
            </a:pPr>
            <a:endParaRPr lang="en-US"/>
          </a:p>
        </c:txPr>
        <c:crossAx val="130362752"/>
        <c:crosses val="autoZero"/>
        <c:auto val="1"/>
        <c:lblAlgn val="ctr"/>
        <c:lblOffset val="100"/>
        <c:noMultiLvlLbl val="1"/>
      </c:catAx>
      <c:valAx>
        <c:axId val="130362752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130701312"/>
        <c:crosses val="max"/>
        <c:crossBetween val="between"/>
        <c:majorUnit val="0.25"/>
      </c:valAx>
      <c:spPr>
        <a:solidFill>
          <a:srgbClr val="FFFFFF"/>
        </a:solidFill>
        <a:ln>
          <a:noFill/>
          <a:round/>
        </a:ln>
      </c:spPr>
    </c:plotArea>
    <c:plotVisOnly val="1"/>
    <c:dispBlanksAs val="gap"/>
    <c:showDLblsOverMax val="1"/>
  </c:chart>
  <c:spPr>
    <a:solidFill>
      <a:srgbClr val="FFFFFF">
        <a:alpha val="0"/>
      </a:srgbClr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title>
      <c:tx>
        <c:rich>
          <a:bodyPr/>
          <a:lstStyle/>
          <a:p>
            <a:pPr>
              <a:defRPr/>
            </a:pPr>
            <a:endParaRPr lang="en-US"/>
          </a:p>
        </c:rich>
      </c:tx>
      <c:overlay val="0"/>
      <c:spPr>
        <a:ln>
          <a:noFill/>
          <a:round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Series</c:v>
          </c:tx>
          <c:invertIfNegative val="1"/>
          <c:dPt>
            <c:idx val="0"/>
            <c:invertIfNegative val="1"/>
            <c:bubble3D val="0"/>
            <c:spPr>
              <a:solidFill>
                <a:srgbClr val="4476A3"/>
              </a:solidFill>
            </c:spPr>
            <c:extLst>
              <c:ext xmlns:c16="http://schemas.microsoft.com/office/drawing/2014/chart" uri="{C3380CC4-5D6E-409C-BE32-E72D297353CC}">
                <c16:uniqueId val="{00000001-FE56-B844-B800-9D8F83E4F8D3}"/>
              </c:ext>
            </c:extLst>
          </c:dPt>
          <c:dPt>
            <c:idx val="1"/>
            <c:invertIfNegative val="1"/>
            <c:bubble3D val="0"/>
            <c:spPr>
              <a:solidFill>
                <a:srgbClr val="3B6890"/>
              </a:solidFill>
            </c:spPr>
            <c:extLst>
              <c:ext xmlns:c16="http://schemas.microsoft.com/office/drawing/2014/chart" uri="{C3380CC4-5D6E-409C-BE32-E72D297353CC}">
                <c16:uniqueId val="{00000003-FE56-B844-B800-9D8F83E4F8D3}"/>
              </c:ext>
            </c:extLst>
          </c:dPt>
          <c:dPt>
            <c:idx val="2"/>
            <c:invertIfNegative val="1"/>
            <c:bubble3D val="0"/>
            <c:spPr>
              <a:solidFill>
                <a:srgbClr val="2C4E6C"/>
              </a:solidFill>
            </c:spPr>
            <c:extLst>
              <c:ext xmlns:c16="http://schemas.microsoft.com/office/drawing/2014/chart" uri="{C3380CC4-5D6E-409C-BE32-E72D297353CC}">
                <c16:uniqueId val="{00000005-FE56-B844-B800-9D8F83E4F8D3}"/>
              </c:ext>
            </c:extLst>
          </c:dPt>
          <c:dPt>
            <c:idx val="3"/>
            <c:invertIfNegative val="1"/>
            <c:bubble3D val="0"/>
            <c:spPr>
              <a:solidFill>
                <a:srgbClr val="CEDBEE"/>
              </a:solidFill>
            </c:spPr>
            <c:extLst>
              <c:ext xmlns:c16="http://schemas.microsoft.com/office/drawing/2014/chart" uri="{C3380CC4-5D6E-409C-BE32-E72D297353CC}">
                <c16:uniqueId val="{00000007-FE56-B844-B800-9D8F83E4F8D3}"/>
              </c:ext>
            </c:extLst>
          </c:dPt>
          <c:dPt>
            <c:idx val="4"/>
            <c:invertIfNegative val="1"/>
            <c:bubble3D val="0"/>
            <c:spPr>
              <a:solidFill>
                <a:srgbClr val="BBCFE9"/>
              </a:solidFill>
            </c:spPr>
            <c:extLst>
              <c:ext xmlns:c16="http://schemas.microsoft.com/office/drawing/2014/chart" uri="{C3380CC4-5D6E-409C-BE32-E72D297353CC}">
                <c16:uniqueId val="{00000009-FE56-B844-B800-9D8F83E4F8D3}"/>
              </c:ext>
            </c:extLst>
          </c:dPt>
          <c:dPt>
            <c:idx val="5"/>
            <c:invertIfNegative val="1"/>
            <c:bubble3D val="0"/>
            <c:spPr>
              <a:solidFill>
                <a:srgbClr val="A6C1E3"/>
              </a:solidFill>
            </c:spPr>
            <c:extLst>
              <c:ext xmlns:c16="http://schemas.microsoft.com/office/drawing/2014/chart" uri="{C3380CC4-5D6E-409C-BE32-E72D297353CC}">
                <c16:uniqueId val="{0000000B-FE56-B844-B800-9D8F83E4F8D3}"/>
              </c:ext>
            </c:extLst>
          </c:dPt>
          <c:dLbls>
            <c:numFmt formatCode="0%;\-0%;" sourceLinked="0"/>
            <c:spPr>
              <a:noFill/>
              <a:ln>
                <a:noFill/>
                <a:round/>
              </a:ln>
            </c:spPr>
            <c:txPr>
              <a:bodyPr/>
              <a:lstStyle/>
              <a:p>
                <a:pPr>
                  <a:defRPr sz="1800" baseline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$100,000 – $249,999</c:v>
                </c:pt>
                <c:pt idx="1">
                  <c:v>$250,000 - $499,999</c:v>
                </c:pt>
                <c:pt idx="2">
                  <c:v>$500,000 - $999,999</c:v>
                </c:pt>
                <c:pt idx="3">
                  <c:v>$1,000,000 +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0.21879999999999999</c:v>
                </c:pt>
                <c:pt idx="1">
                  <c:v>0.1719</c:v>
                </c:pt>
                <c:pt idx="2">
                  <c:v>0.1406</c:v>
                </c:pt>
                <c:pt idx="3">
                  <c:v>0.2969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E56-B844-B800-9D8F83E4F8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826752"/>
        <c:axId val="130365056"/>
      </c:barChart>
      <c:catAx>
        <c:axId val="1308267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130365056"/>
        <c:crosses val="autoZero"/>
        <c:auto val="1"/>
        <c:lblAlgn val="ctr"/>
        <c:lblOffset val="100"/>
        <c:noMultiLvlLbl val="1"/>
      </c:catAx>
      <c:valAx>
        <c:axId val="130365056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130826752"/>
        <c:crosses val="max"/>
        <c:crossBetween val="between"/>
        <c:majorUnit val="0.25"/>
      </c:valAx>
      <c:spPr>
        <a:solidFill>
          <a:srgbClr val="FFFFFF"/>
        </a:solidFill>
        <a:ln>
          <a:noFill/>
          <a:round/>
        </a:ln>
      </c:spPr>
    </c:plotArea>
    <c:plotVisOnly val="1"/>
    <c:dispBlanksAs val="gap"/>
    <c:showDLblsOverMax val="1"/>
  </c:chart>
  <c:spPr>
    <a:noFill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$500,000 - $999,999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[Not at all + Slightly satisfied]</c:v>
                </c:pt>
                <c:pt idx="1">
                  <c:v>Moderately satisfied</c:v>
                </c:pt>
                <c:pt idx="2">
                  <c:v>Very satisfied</c:v>
                </c:pt>
                <c:pt idx="3">
                  <c:v>Completely satisfied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</c:v>
                </c:pt>
                <c:pt idx="1">
                  <c:v>25</c:v>
                </c:pt>
                <c:pt idx="2">
                  <c:v>50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7A-A44F-9209-495C7D91EC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$1,000,000 or more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[Not at all + Slightly satisfied]</c:v>
                </c:pt>
                <c:pt idx="1">
                  <c:v>Moderately satisfied</c:v>
                </c:pt>
                <c:pt idx="2">
                  <c:v>Very satisfied</c:v>
                </c:pt>
                <c:pt idx="3">
                  <c:v>Completely satisfied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14</c:v>
                </c:pt>
                <c:pt idx="1">
                  <c:v>36</c:v>
                </c:pt>
                <c:pt idx="2">
                  <c:v>43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7A-A44F-9209-495C7D91E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510400"/>
        <c:axId val="138585792"/>
      </c:barChart>
      <c:catAx>
        <c:axId val="137510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585792"/>
        <c:crosses val="autoZero"/>
        <c:auto val="1"/>
        <c:lblAlgn val="ctr"/>
        <c:lblOffset val="100"/>
        <c:noMultiLvlLbl val="0"/>
      </c:catAx>
      <c:valAx>
        <c:axId val="138585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751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0.28725</cdr:x>
      <cdr:y>0.08543</cdr:y>
    </cdr:from>
    <cdr:to>
      <cdr:x>0.37347</cdr:x>
      <cdr:y>0.13863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DE05B72-C17C-2C4E-A5BA-B857BDF4B2D3}"/>
            </a:ext>
          </a:extLst>
        </cdr:cNvPr>
        <cdr:cNvSpPr txBox="1"/>
      </cdr:nvSpPr>
      <cdr:spPr>
        <a:xfrm xmlns:a="http://schemas.openxmlformats.org/drawingml/2006/main">
          <a:off x="2707817" y="462913"/>
          <a:ext cx="812765" cy="288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12%</a:t>
          </a:r>
        </a:p>
      </cdr:txBody>
    </cdr:sp>
  </cdr:relSizeAnchor>
  <cdr:relSizeAnchor xmlns:cdr="http://schemas.openxmlformats.org/drawingml/2006/chartDrawing">
    <cdr:from>
      <cdr:x>0.43645</cdr:x>
      <cdr:y>0.31019</cdr:y>
    </cdr:from>
    <cdr:to>
      <cdr:x>0.52268</cdr:x>
      <cdr:y>0.35674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73796D34-7F4F-B74F-84D1-807CC2C5F7EF}"/>
            </a:ext>
          </a:extLst>
        </cdr:cNvPr>
        <cdr:cNvSpPr txBox="1"/>
      </cdr:nvSpPr>
      <cdr:spPr>
        <a:xfrm xmlns:a="http://schemas.openxmlformats.org/drawingml/2006/main">
          <a:off x="4114247" y="1680802"/>
          <a:ext cx="812859" cy="2522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33%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10D54-7A14-6D47-BB22-C46389E5D01F}" type="datetimeFigureOut">
              <a:rPr lang="en-US" smtClean="0"/>
              <a:t>4/8/19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9851F-9E39-6A42-B145-5009FE8FA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2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target respondents from the original planning stage of the survey were senior communicators at large companies and associations. </a:t>
            </a:r>
          </a:p>
          <a:p>
            <a:endParaRPr lang="en-US" dirty="0"/>
          </a:p>
          <a:p>
            <a:r>
              <a:rPr lang="en-US" dirty="0"/>
              <a:t>Add:  20+ years of experience (73%)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9851F-9E39-6A42-B145-5009FE8FA7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target respondents from the original planning stage of the survey were senior communicators at large companies and associations. </a:t>
            </a:r>
          </a:p>
          <a:p>
            <a:endParaRPr lang="en-US" dirty="0"/>
          </a:p>
          <a:p>
            <a:r>
              <a:rPr lang="en-US" dirty="0"/>
              <a:t>This slide should go after the agency search slide,</a:t>
            </a:r>
            <a:r>
              <a:rPr lang="en-US" baseline="0" dirty="0"/>
              <a:t> and include the 75% recommend to others data point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9851F-9E39-6A42-B145-5009FE8FA7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01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target respondents from the original planning stage of the survey were senior communicators at large companies and associations. </a:t>
            </a:r>
          </a:p>
          <a:p>
            <a:endParaRPr lang="en-US" dirty="0"/>
          </a:p>
          <a:p>
            <a:r>
              <a:rPr lang="en-US" dirty="0"/>
              <a:t>Instead of word of mouth and number of agencies stat,</a:t>
            </a:r>
            <a:r>
              <a:rPr lang="en-US" baseline="0" dirty="0"/>
              <a:t> how about instead:  -- </a:t>
            </a:r>
            <a:r>
              <a:rPr lang="en-US" u="sng" baseline="0" dirty="0"/>
              <a:t>Utilizes formal RFP and presentation process  and at the same time Cooperates with other business units (procurement, marketing)</a:t>
            </a:r>
          </a:p>
          <a:p>
            <a:endParaRPr lang="en-US" baseline="0" dirty="0"/>
          </a:p>
          <a:p>
            <a:r>
              <a:rPr lang="en-US" baseline="0" dirty="0"/>
              <a:t>Instead of recommend agency stat here, how about instead:  “Very satisfied with method to identify and evaluate candidates”</a:t>
            </a:r>
          </a:p>
          <a:p>
            <a:endParaRPr lang="en-US" baseline="0" dirty="0"/>
          </a:p>
          <a:p>
            <a:r>
              <a:rPr lang="en-US" baseline="0" dirty="0"/>
              <a:t>73% - about ¾ - were either completely or very satisfied with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9851F-9E39-6A42-B145-5009FE8FA7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74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9851F-9E39-6A42-B145-5009FE8FA7B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42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9851F-9E39-6A42-B145-5009FE8FA7B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36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9851F-9E39-6A42-B145-5009FE8FA7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68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 better search process, focus on client needs, and selective approach to pitching, key to better outcomes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Phoning it in?  </a:t>
            </a:r>
          </a:p>
          <a:p>
            <a:pPr lvl="1"/>
            <a:r>
              <a:rPr lang="en-US" dirty="0"/>
              <a:t>40% of companies see agency responses as boilerplate</a:t>
            </a:r>
          </a:p>
          <a:p>
            <a:pPr lvl="1"/>
            <a:r>
              <a:rPr lang="en-US" dirty="0"/>
              <a:t>Lazy or jaded?</a:t>
            </a:r>
          </a:p>
          <a:p>
            <a:r>
              <a:rPr lang="en-US" dirty="0"/>
              <a:t>Can I have some more please?</a:t>
            </a:r>
          </a:p>
          <a:p>
            <a:pPr lvl="1"/>
            <a:r>
              <a:rPr lang="en-US" dirty="0"/>
              <a:t>Upselling services is an issue for a third of respondents   </a:t>
            </a:r>
          </a:p>
          <a:p>
            <a:pPr lvl="1"/>
            <a:r>
              <a:rPr lang="en-US" dirty="0"/>
              <a:t>If a company has defined what it wants and has defined a budget, is asking for more a good idea?    </a:t>
            </a:r>
          </a:p>
          <a:p>
            <a:r>
              <a:rPr lang="en-US" dirty="0"/>
              <a:t>RFP responses often off-base</a:t>
            </a:r>
          </a:p>
          <a:p>
            <a:pPr lvl="1"/>
            <a:r>
              <a:rPr lang="en-US" dirty="0"/>
              <a:t>A question of unclear RFPs or proforma responses?      </a:t>
            </a:r>
          </a:p>
          <a:p>
            <a:r>
              <a:rPr lang="en-US" dirty="0"/>
              <a:t>Agency or staff experience not aligned with projects</a:t>
            </a:r>
          </a:p>
          <a:p>
            <a:pPr lvl="1"/>
            <a:r>
              <a:rPr lang="en-US" dirty="0"/>
              <a:t>Scattershot approaches to pitching are a waste of time for all involved 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9851F-9E39-6A42-B145-5009FE8FA7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58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9851F-9E39-6A42-B145-5009FE8FA7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57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 better search process, focus on client needs, and selective approach to pitching, key to better outcomes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69% only moderately satisfied with proactivity,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44% meeting objectives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69851F-9E39-6A42-B145-5009FE8FA7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3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457198" y="3689587"/>
            <a:ext cx="9855025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>
                <a:latin typeface="Trebuchet MS"/>
              </a:defRPr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ight Triangle 6"/>
          <p:cNvSpPr>
            <a:spLocks/>
          </p:cNvSpPr>
          <p:nvPr userDrawn="1"/>
        </p:nvSpPr>
        <p:spPr bwMode="white">
          <a:xfrm>
            <a:off x="0" y="1986742"/>
            <a:ext cx="288520" cy="4871258"/>
          </a:xfrm>
          <a:prstGeom prst="rtTriangl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/>
          <a:lstStyle/>
          <a:p>
            <a:pPr algn="ctr" defTabSz="914400"/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65722BA-4E51-4A9E-9D57-B207F94CE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white"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5C600C25-1C2E-41EE-87D8-0E3BA4F775D3}" type="datetimeFigureOut">
              <a:rPr lang="en-US" dirty="0"/>
              <a:t>4/8/19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107594B-5388-40BF-BFAA-DC253E8D2EA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457200" y="182880"/>
            <a:ext cx="9855024" cy="640080"/>
          </a:xfrm>
          <a:ln>
            <a:headEnd type="none"/>
            <a:tailEnd type="none"/>
          </a:ln>
        </p:spPr>
        <p:txBody>
          <a:bodyPr wrap="square">
            <a:normAutofit/>
          </a:bodyPr>
          <a:lstStyle>
            <a:lvl1pPr>
              <a:defRPr sz="3200" dirty="0">
                <a:solidFill>
                  <a:schemeClr val="accent2">
                    <a:lumMod val="50000"/>
                  </a:schemeClr>
                </a:solidFill>
                <a:latin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5C600C25-1C2E-41EE-87D8-0E3BA4F775D3}" type="datetimeFigureOut">
              <a:rPr lang="en-US" dirty="0"/>
              <a:t>4/10/19</a:t>
            </a:fld>
            <a:endParaRPr lang="en-US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107594B-5388-40BF-BFAA-DC253E8D2EAF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ight Triangle 7"/>
          <p:cNvSpPr>
            <a:spLocks/>
          </p:cNvSpPr>
          <p:nvPr userDrawn="1"/>
        </p:nvSpPr>
        <p:spPr bwMode="white">
          <a:xfrm>
            <a:off x="0" y="1986742"/>
            <a:ext cx="288520" cy="4871258"/>
          </a:xfrm>
          <a:prstGeom prst="rtTriangl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/>
          <a:lstStyle/>
          <a:p>
            <a:pPr algn="ctr" defTabSz="914400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ED5910-2548-3849-82D5-22ADD352C2F2}"/>
              </a:ext>
            </a:extLst>
          </p:cNvPr>
          <p:cNvSpPr/>
          <p:nvPr userDrawn="1"/>
        </p:nvSpPr>
        <p:spPr>
          <a:xfrm>
            <a:off x="10728784" y="6527294"/>
            <a:ext cx="13035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#IPRBridge19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>
            <a:normAutofit/>
          </a:bodyPr>
          <a:lstStyle>
            <a:lvl1pPr>
              <a:defRPr sz="4000" dirty="0">
                <a:solidFill>
                  <a:schemeClr val="accent2">
                    <a:lumMod val="50000"/>
                  </a:schemeClr>
                </a:solidFill>
                <a:latin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white"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5C600C25-1C2E-41EE-87D8-0E3BA4F775D3}" type="datetimeFigureOut">
              <a:rPr lang="en-US" dirty="0"/>
              <a:t>4/8/19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107594B-5388-40BF-BFAA-DC253E8D2EA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white"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5C600C25-1C2E-41EE-87D8-0E3BA4F775D3}" type="datetimeFigureOut">
              <a:rPr lang="en-US" dirty="0"/>
              <a:t>4/8/19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107594B-5388-40BF-BFAA-DC253E8D2EA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>
            <a:normAutofit/>
          </a:bodyPr>
          <a:lstStyle>
            <a:lvl1pPr>
              <a:defRPr sz="3200" dirty="0">
                <a:latin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5C600C25-1C2E-41EE-87D8-0E3BA4F775D3}" type="datetimeFigureOut">
              <a:rPr lang="en-US" dirty="0"/>
              <a:t>4/10/19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107594B-5388-40BF-BFAA-DC253E8D2EAF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ight Triangle 6"/>
          <p:cNvSpPr>
            <a:spLocks/>
          </p:cNvSpPr>
          <p:nvPr userDrawn="1"/>
        </p:nvSpPr>
        <p:spPr bwMode="white">
          <a:xfrm>
            <a:off x="0" y="1986742"/>
            <a:ext cx="288520" cy="4871258"/>
          </a:xfrm>
          <a:prstGeom prst="rtTriangl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/>
          <a:lstStyle/>
          <a:p>
            <a:pPr algn="ctr" defTabSz="914400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DD5A51-824E-2349-8E31-E9FF658CFDDD}"/>
              </a:ext>
            </a:extLst>
          </p:cNvPr>
          <p:cNvSpPr/>
          <p:nvPr userDrawn="1"/>
        </p:nvSpPr>
        <p:spPr>
          <a:xfrm>
            <a:off x="10651676" y="6516325"/>
            <a:ext cx="13035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#IPRBridge19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5C600C25-1C2E-41EE-87D8-0E3BA4F775D3}" type="datetimeFigureOut">
              <a:rPr lang="en-US" dirty="0"/>
              <a:t>4/8/19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107594B-5388-40BF-BFAA-DC253E8D2EA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5C600C25-1C2E-41EE-87D8-0E3BA4F775D3}" type="datetimeFigureOut">
              <a:rPr lang="en-US" dirty="0"/>
              <a:t>4/8/19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107594B-5388-40BF-BFAA-DC253E8D2EA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5C600C25-1C2E-41EE-87D8-0E3BA4F775D3}" type="datetimeFigureOut">
              <a:rPr lang="en-US" dirty="0"/>
              <a:t>4/8/19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107594B-5388-40BF-BFAA-DC253E8D2EA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5C600C25-1C2E-41EE-87D8-0E3BA4F775D3}" type="datetimeFigureOut">
              <a:rPr lang="en-US" dirty="0"/>
              <a:t>4/8/19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107594B-5388-40BF-BFAA-DC253E8D2EA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182880"/>
            <a:ext cx="9855024" cy="64008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sz="3600" b="0" i="0" kern="120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Trebuchet MS"/>
                <a:ea typeface="+mj-ea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457200" y="1005840"/>
            <a:ext cx="9855024" cy="517112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 bwMode="white">
          <a:xfrm>
            <a:off x="457199" y="6356350"/>
            <a:ext cx="6214187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708204" y="6323603"/>
            <a:ext cx="60402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7594B-5388-40BF-BFAA-DC253E8D2EAF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10312226" y="0"/>
            <a:ext cx="907516" cy="6858000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white">
          <a:xfrm flipH="1">
            <a:off x="10312226" y="3681413"/>
            <a:ext cx="1876599" cy="3185054"/>
          </a:xfrm>
          <a:prstGeom prst="line">
            <a:avLst/>
          </a:prstGeom>
          <a:ln w="9525">
            <a:solidFill>
              <a:schemeClr val="accent1">
                <a:alpha val="70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27"/>
          <p:cNvSpPr>
            <a:spLocks/>
          </p:cNvSpPr>
          <p:nvPr userDrawn="1"/>
        </p:nvSpPr>
        <p:spPr bwMode="white">
          <a:xfrm>
            <a:off x="10527942" y="-8467"/>
            <a:ext cx="166088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  <a:headEnd type="none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endParaRPr/>
          </a:p>
        </p:txBody>
      </p:sp>
      <p:sp>
        <p:nvSpPr>
          <p:cNvPr id="10" name="Rectangle 28"/>
          <p:cNvSpPr>
            <a:spLocks/>
          </p:cNvSpPr>
          <p:nvPr userDrawn="1"/>
        </p:nvSpPr>
        <p:spPr bwMode="white">
          <a:xfrm>
            <a:off x="11219744" y="-8467"/>
            <a:ext cx="969079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  <a:headEnd type="none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endParaRPr/>
          </a:p>
        </p:txBody>
      </p:sp>
      <p:sp>
        <p:nvSpPr>
          <p:cNvPr id="11" name="Rectangle 29"/>
          <p:cNvSpPr>
            <a:spLocks/>
          </p:cNvSpPr>
          <p:nvPr userDrawn="1"/>
        </p:nvSpPr>
        <p:spPr bwMode="white">
          <a:xfrm>
            <a:off x="11219747" y="-8467"/>
            <a:ext cx="969077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80000"/>
            </a:schemeClr>
          </a:solidFill>
          <a:ln>
            <a:noFill/>
            <a:headEnd type="none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endParaRPr/>
          </a:p>
        </p:txBody>
      </p:sp>
      <p:sp>
        <p:nvSpPr>
          <p:cNvPr id="12" name="Isosceles Triangle 11"/>
          <p:cNvSpPr>
            <a:spLocks/>
          </p:cNvSpPr>
          <p:nvPr userDrawn="1"/>
        </p:nvSpPr>
        <p:spPr bwMode="white">
          <a:xfrm>
            <a:off x="10786188" y="3589867"/>
            <a:ext cx="1402637" cy="3268133"/>
          </a:xfrm>
          <a:prstGeom prst="triangle">
            <a:avLst>
              <a:gd name="adj" fmla="val 100000"/>
            </a:avLst>
          </a:prstGeom>
          <a:solidFill>
            <a:schemeClr val="accent1">
              <a:lumMod val="75000"/>
              <a:alpha val="66000"/>
            </a:schemeClr>
          </a:solidFill>
          <a:ln>
            <a:noFill/>
            <a:headEnd type="none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/>
          <a:lstStyle/>
          <a:p>
            <a:endParaRPr/>
          </a:p>
        </p:txBody>
      </p:sp>
      <p:sp>
        <p:nvSpPr>
          <p:cNvPr id="13" name="Right Triangle 12"/>
          <p:cNvSpPr>
            <a:spLocks/>
          </p:cNvSpPr>
          <p:nvPr userDrawn="1"/>
        </p:nvSpPr>
        <p:spPr bwMode="white">
          <a:xfrm>
            <a:off x="0" y="0"/>
            <a:ext cx="175098" cy="6858000"/>
          </a:xfrm>
          <a:prstGeom prst="rtTriangle">
            <a:avLst/>
          </a:prstGeom>
          <a:ln>
            <a:headEnd type="none"/>
            <a:tailEnd type="non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/>
          <a:lstStyle/>
          <a:p>
            <a:pPr algn="ctr" defTabSz="914400"/>
            <a:endParaRPr lang="en-US" dirty="0"/>
          </a:p>
        </p:txBody>
      </p:sp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E2FB3F2A-0FC5-483B-B4E2-A9C48EC36C1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7" y="6198959"/>
            <a:ext cx="2013537" cy="3543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2ED6091-BF75-754E-BA68-C1D47139D2D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892" y="5638110"/>
            <a:ext cx="811095" cy="10436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5C6AD6-540E-2B45-8BA1-8D08359FD89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872" y="6113353"/>
            <a:ext cx="2878716" cy="50665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D21A0B3-5F55-F041-9808-C0EE7B8C8BD8}"/>
              </a:ext>
            </a:extLst>
          </p:cNvPr>
          <p:cNvSpPr/>
          <p:nvPr userDrawn="1"/>
        </p:nvSpPr>
        <p:spPr>
          <a:xfrm>
            <a:off x="5367827" y="6481507"/>
            <a:ext cx="13841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en-US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researchscape</a:t>
            </a: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775D4C-1BD8-CD43-A91D-D62161872BAE}"/>
              </a:ext>
            </a:extLst>
          </p:cNvPr>
          <p:cNvSpPr/>
          <p:nvPr userDrawn="1"/>
        </p:nvSpPr>
        <p:spPr>
          <a:xfrm>
            <a:off x="868526" y="6481507"/>
            <a:ext cx="12903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en-US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CommMatch</a:t>
            </a: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614130" y="6355715"/>
            <a:ext cx="917182" cy="36576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lang="en-US" sz="1200" i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238B1B-239B-9F45-8629-7B5007A2D341}"/>
              </a:ext>
            </a:extLst>
          </p:cNvPr>
          <p:cNvSpPr/>
          <p:nvPr userDrawn="1"/>
        </p:nvSpPr>
        <p:spPr>
          <a:xfrm>
            <a:off x="10253840" y="6314864"/>
            <a:ext cx="10194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@</a:t>
            </a:r>
            <a:r>
              <a:rPr lang="en-US" sz="14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RFPAssoc</a:t>
            </a:r>
            <a:endParaRPr lang="en-US" sz="14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accent2">
              <a:lumMod val="50000"/>
            </a:schemeClr>
          </a:solidFill>
          <a:latin typeface="+mj-lt"/>
          <a:ea typeface="+mj-ea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Wingdings"/>
        <a:buChar char="§"/>
        <a:defRPr sz="2800" kern="1200" dirty="0">
          <a:solidFill>
            <a:schemeClr val="tx1"/>
          </a:solidFill>
          <a:latin typeface="+mn-lt"/>
          <a:ea typeface="+mn-ea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Wingdings"/>
        <a:buChar char="§"/>
        <a:defRPr sz="2400" kern="1200" dirty="0">
          <a:solidFill>
            <a:schemeClr val="tx1"/>
          </a:solidFill>
          <a:latin typeface="+mn-lt"/>
          <a:ea typeface="+mn-ea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Wingdings"/>
        <a:buChar char="§"/>
        <a:defRPr sz="2000" kern="1200" dirty="0">
          <a:solidFill>
            <a:schemeClr val="tx1"/>
          </a:solidFill>
          <a:latin typeface="+mn-lt"/>
          <a:ea typeface="+mn-ea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Wingdings"/>
        <a:buChar char="§"/>
        <a:defRPr sz="1800" kern="1200" dirty="0">
          <a:solidFill>
            <a:schemeClr val="tx1"/>
          </a:solidFill>
          <a:latin typeface="+mn-lt"/>
          <a:ea typeface="+mn-ea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Wingdings"/>
        <a:buChar char="§"/>
        <a:defRPr sz="1800" kern="1200" dirty="0">
          <a:solidFill>
            <a:schemeClr val="tx1"/>
          </a:solidFill>
          <a:latin typeface="+mn-lt"/>
          <a:ea typeface="+mn-ea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8409EA6-785E-4ADC-901C-5C1769B8E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1390179"/>
            <a:ext cx="9855025" cy="1655762"/>
          </a:xfrm>
        </p:spPr>
        <p:txBody>
          <a:bodyPr/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>Are We Doing It the Right Way? </a:t>
            </a:r>
            <a:br>
              <a:rPr lang="en-US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The Impact of the Agency Selection Process on Client Public Relations Programs and Outcomes 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33EBB7-13B8-4380-A1E7-04F5862E047C}"/>
              </a:ext>
            </a:extLst>
          </p:cNvPr>
          <p:cNvSpPr txBox="1"/>
          <p:nvPr/>
        </p:nvSpPr>
        <p:spPr>
          <a:xfrm>
            <a:off x="1790945" y="3359412"/>
            <a:ext cx="794617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rebuchet MS" panose="020B0603020202020204" pitchFamily="34" charset="0"/>
              </a:rPr>
              <a:t>Moderator: </a:t>
            </a:r>
            <a:r>
              <a:rPr lang="en-US" sz="2200" dirty="0">
                <a:latin typeface="Trebuchet MS" panose="020B0603020202020204" pitchFamily="34" charset="0"/>
              </a:rPr>
              <a:t>Jennifer </a:t>
            </a:r>
            <a:r>
              <a:rPr lang="en-US" sz="2200" dirty="0" err="1">
                <a:latin typeface="Trebuchet MS" panose="020B0603020202020204" pitchFamily="34" charset="0"/>
              </a:rPr>
              <a:t>Swint</a:t>
            </a:r>
            <a:r>
              <a:rPr lang="en-US" sz="2200" dirty="0">
                <a:latin typeface="Trebuchet MS" panose="020B0603020202020204" pitchFamily="34" charset="0"/>
              </a:rPr>
              <a:t>, Global President, Porter </a:t>
            </a:r>
            <a:r>
              <a:rPr lang="en-US" sz="2200" dirty="0" err="1">
                <a:latin typeface="Trebuchet MS" panose="020B0603020202020204" pitchFamily="34" charset="0"/>
              </a:rPr>
              <a:t>Novelli</a:t>
            </a:r>
            <a:endParaRPr lang="en-US" sz="2200" dirty="0">
              <a:latin typeface="Trebuchet MS" panose="020B0603020202020204" pitchFamily="34" charset="0"/>
            </a:endParaRPr>
          </a:p>
          <a:p>
            <a:endParaRPr lang="en-US" sz="1400" dirty="0">
              <a:latin typeface="Trebuchet MS" panose="020B0603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200" b="1" dirty="0">
                <a:latin typeface="Trebuchet MS" panose="020B0603020202020204" pitchFamily="34" charset="0"/>
              </a:rPr>
              <a:t>Presenters: </a:t>
            </a:r>
          </a:p>
          <a:p>
            <a:pPr algn="ctr">
              <a:spcAft>
                <a:spcPts val="600"/>
              </a:spcAft>
            </a:pPr>
            <a:r>
              <a:rPr lang="en-US" sz="2200" dirty="0">
                <a:latin typeface="Trebuchet MS" panose="020B0603020202020204" pitchFamily="34" charset="0"/>
              </a:rPr>
              <a:t>Tony Cheevers, Vice President, Researchscape</a:t>
            </a:r>
          </a:p>
          <a:p>
            <a:pPr algn="ctr">
              <a:spcAft>
                <a:spcPts val="600"/>
              </a:spcAft>
            </a:pPr>
            <a:r>
              <a:rPr lang="en-US" sz="2200" dirty="0">
                <a:latin typeface="Trebuchet MS" panose="020B0603020202020204" pitchFamily="34" charset="0"/>
              </a:rPr>
              <a:t>Robert Udowitz, Principal, RFP Associates</a:t>
            </a:r>
          </a:p>
          <a:p>
            <a:pPr algn="ctr">
              <a:spcAft>
                <a:spcPts val="600"/>
              </a:spcAft>
            </a:pPr>
            <a:r>
              <a:rPr lang="en-US" sz="2200" dirty="0">
                <a:latin typeface="Trebuchet MS" panose="020B0603020202020204" pitchFamily="34" charset="0"/>
              </a:rPr>
              <a:t>Steven Drake, Principal, RFP Associates</a:t>
            </a:r>
          </a:p>
          <a:p>
            <a:pPr algn="ctr">
              <a:spcAft>
                <a:spcPts val="600"/>
              </a:spcAft>
            </a:pPr>
            <a:r>
              <a:rPr lang="en-US" sz="2200" dirty="0">
                <a:latin typeface="Trebuchet MS" panose="020B0603020202020204" pitchFamily="34" charset="0"/>
              </a:rPr>
              <a:t>Simon Erskine Locke, CEO, </a:t>
            </a:r>
            <a:r>
              <a:rPr lang="en-US" sz="2200" dirty="0" err="1">
                <a:latin typeface="Trebuchet MS" panose="020B0603020202020204" pitchFamily="34" charset="0"/>
              </a:rPr>
              <a:t>CommunicationsMatch</a:t>
            </a:r>
            <a:r>
              <a:rPr lang="en-US" sz="2200" dirty="0">
                <a:latin typeface="Trebuchet MS" panose="020B0603020202020204" pitchFamily="34" charset="0"/>
              </a:rPr>
              <a:t>™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0F0CC2-79BE-9240-80E8-3329C45C6CE5}"/>
              </a:ext>
            </a:extLst>
          </p:cNvPr>
          <p:cNvSpPr/>
          <p:nvPr/>
        </p:nvSpPr>
        <p:spPr>
          <a:xfrm>
            <a:off x="9583298" y="4682851"/>
            <a:ext cx="13035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#IPRBridge19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A56604-55FD-9E4F-BD91-7F21A458F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050" y="3823460"/>
            <a:ext cx="1262529" cy="88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11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89617076"/>
              </p:ext>
            </p:extLst>
          </p:nvPr>
        </p:nvGraphicFramePr>
        <p:xfrm>
          <a:off x="-791573" y="796593"/>
          <a:ext cx="12528647" cy="5877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3"/>
          <p:cNvSpPr txBox="1">
            <a:spLocks noChangeArrowheads="1"/>
          </p:cNvSpPr>
          <p:nvPr/>
        </p:nvSpPr>
        <p:spPr bwMode="white">
          <a:xfrm>
            <a:off x="457200" y="5943600"/>
            <a:ext cx="4114800" cy="25400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>
              <a:defRPr sz="1000" dirty="0"/>
            </a:pPr>
            <a:endParaRPr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865701F-F82A-EC47-ACB3-C0D70F0B1A64}"/>
              </a:ext>
            </a:extLst>
          </p:cNvPr>
          <p:cNvSpPr txBox="1">
            <a:spLocks/>
          </p:cNvSpPr>
          <p:nvPr/>
        </p:nvSpPr>
        <p:spPr bwMode="white">
          <a:xfrm>
            <a:off x="654908" y="233949"/>
            <a:ext cx="8365524" cy="112529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>
            <a:lvl1pPr algn="l" defTabSz="914400" rtl="0">
              <a:lnSpc>
                <a:spcPct val="90000"/>
              </a:lnSpc>
              <a:spcBef>
                <a:spcPct val="0"/>
              </a:spcBef>
              <a:buNone/>
              <a:defRPr sz="3200" kern="1200" dirty="0">
                <a:solidFill>
                  <a:schemeClr val="accent2">
                    <a:lumMod val="50000"/>
                  </a:schemeClr>
                </a:solidFill>
                <a:latin typeface="Trebuchet MS"/>
                <a:ea typeface="+mj-ea"/>
              </a:defRPr>
            </a:lvl1pPr>
          </a:lstStyle>
          <a:p>
            <a:r>
              <a:rPr lang="en-US" dirty="0"/>
              <a:t>Clients: RFPs utilized by 65%…</a:t>
            </a:r>
          </a:p>
          <a:p>
            <a:r>
              <a:rPr lang="en-US" dirty="0"/>
              <a:t>	…but is the process comprehensive?</a:t>
            </a:r>
          </a:p>
        </p:txBody>
      </p:sp>
    </p:spTree>
    <p:extLst>
      <p:ext uri="{BB962C8B-B14F-4D97-AF65-F5344CB8AC3E}">
        <p14:creationId xmlns:p14="http://schemas.microsoft.com/office/powerpoint/2010/main" val="4184140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1429383"/>
              </p:ext>
            </p:extLst>
          </p:nvPr>
        </p:nvGraphicFramePr>
        <p:xfrm>
          <a:off x="279779" y="459928"/>
          <a:ext cx="10556543" cy="528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B8DA3BB7-2BE0-3D4B-8054-C6BB3F8F4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79"/>
            <a:ext cx="9855024" cy="990827"/>
          </a:xfrm>
        </p:spPr>
        <p:txBody>
          <a:bodyPr>
            <a:normAutofit/>
          </a:bodyPr>
          <a:lstStyle/>
          <a:p>
            <a:r>
              <a:rPr lang="en-US" dirty="0"/>
              <a:t>Clients:  Generally satisfied with agency search </a:t>
            </a:r>
            <a:br>
              <a:rPr lang="en-US" dirty="0"/>
            </a:br>
            <a:r>
              <a:rPr lang="en-US" dirty="0"/>
              <a:t>		and hire -- and their selected agency . . .</a:t>
            </a:r>
          </a:p>
        </p:txBody>
      </p:sp>
    </p:spTree>
    <p:extLst>
      <p:ext uri="{BB962C8B-B14F-4D97-AF65-F5344CB8AC3E}">
        <p14:creationId xmlns:p14="http://schemas.microsoft.com/office/powerpoint/2010/main" val="2022254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63285620"/>
              </p:ext>
            </p:extLst>
          </p:nvPr>
        </p:nvGraphicFramePr>
        <p:xfrm>
          <a:off x="153141" y="822960"/>
          <a:ext cx="10463142" cy="4831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45FD3BB3-08CA-CA41-BABA-AD2A0EC1B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. . . but plenty of challenges cited . . . .</a:t>
            </a:r>
          </a:p>
        </p:txBody>
      </p:sp>
    </p:spTree>
    <p:extLst>
      <p:ext uri="{BB962C8B-B14F-4D97-AF65-F5344CB8AC3E}">
        <p14:creationId xmlns:p14="http://schemas.microsoft.com/office/powerpoint/2010/main" val="1761692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05866654"/>
              </p:ext>
            </p:extLst>
          </p:nvPr>
        </p:nvGraphicFramePr>
        <p:xfrm>
          <a:off x="457200" y="914399"/>
          <a:ext cx="10283588" cy="517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BA53D815-1D81-314E-A45D-367F114BA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79"/>
            <a:ext cx="9855024" cy="1018123"/>
          </a:xfrm>
        </p:spPr>
        <p:txBody>
          <a:bodyPr>
            <a:normAutofit/>
          </a:bodyPr>
          <a:lstStyle/>
          <a:p>
            <a:r>
              <a:rPr lang="en-US" dirty="0"/>
              <a:t>. . . particularly among executives with prior agency 	experience!</a:t>
            </a:r>
          </a:p>
        </p:txBody>
      </p:sp>
    </p:spTree>
    <p:extLst>
      <p:ext uri="{BB962C8B-B14F-4D97-AF65-F5344CB8AC3E}">
        <p14:creationId xmlns:p14="http://schemas.microsoft.com/office/powerpoint/2010/main" val="1153969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E00BE2-CBA4-F149-9DE8-303565788F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90" y="502920"/>
            <a:ext cx="4373310" cy="431474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37C02EB-EC6E-6B46-B474-70B239257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Clients: Takeaways and Recommendations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0789" y="1264233"/>
            <a:ext cx="66625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3200" dirty="0"/>
              <a:t>Agency utilization, budgets, satisfaction levels healthy</a:t>
            </a:r>
          </a:p>
          <a:p>
            <a:pPr lvl="0"/>
            <a:endParaRPr lang="en-US" sz="32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3200" dirty="0"/>
              <a:t>Agency search and evaluation: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3200" dirty="0"/>
              <a:t>Pre-screen more initial candidates – RFQ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3200" dirty="0"/>
              <a:t>Improve the RFP process – NDA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3200" dirty="0"/>
              <a:t>Dedicate more time, resources</a:t>
            </a:r>
          </a:p>
        </p:txBody>
      </p:sp>
    </p:spTree>
    <p:extLst>
      <p:ext uri="{BB962C8B-B14F-4D97-AF65-F5344CB8AC3E}">
        <p14:creationId xmlns:p14="http://schemas.microsoft.com/office/powerpoint/2010/main" val="704241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A9A92C-B6B9-E846-8523-512B9F2342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35" y="986734"/>
            <a:ext cx="4207671" cy="421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51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3911-A6AA-4B9B-AA0C-C13BD273E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9904"/>
          </a:xfrm>
        </p:spPr>
        <p:txBody>
          <a:bodyPr>
            <a:normAutofit/>
          </a:bodyPr>
          <a:lstStyle/>
          <a:p>
            <a:r>
              <a:rPr lang="en-US" dirty="0"/>
              <a:t>Agencies: Phoning it In and Upselling?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30A965B-26E8-B74C-BAEB-6D6B2B3972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0617918"/>
              </p:ext>
            </p:extLst>
          </p:nvPr>
        </p:nvGraphicFramePr>
        <p:xfrm>
          <a:off x="691976" y="990438"/>
          <a:ext cx="9781998" cy="4673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8031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457200" y="274320"/>
            <a:ext cx="10287000" cy="1287780"/>
          </a:xfrm>
          <a:ln>
            <a:headEnd type="none"/>
            <a:tailEnd type="none"/>
          </a:ln>
        </p:spPr>
        <p:txBody>
          <a:bodyPr wrap="square">
            <a:normAutofit/>
          </a:bodyPr>
          <a:lstStyle/>
          <a:p>
            <a:pPr defTabSz="914400">
              <a:defRPr sz="1200" dirty="0"/>
            </a:pPr>
            <a:r>
              <a:rPr lang="en-US" sz="2800" dirty="0"/>
              <a:t>Agencies: Annual Revenues for Primary Firms are Significant</a:t>
            </a:r>
            <a:endParaRPr sz="28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565705055"/>
              </p:ext>
            </p:extLst>
          </p:nvPr>
        </p:nvGraphicFramePr>
        <p:xfrm>
          <a:off x="457200" y="1351128"/>
          <a:ext cx="10160759" cy="382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2060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11539" y="210176"/>
            <a:ext cx="10201701" cy="758816"/>
          </a:xfrm>
          <a:ln>
            <a:headEnd type="none"/>
            <a:tailEnd type="none"/>
          </a:ln>
        </p:spPr>
        <p:txBody>
          <a:bodyPr wrap="square">
            <a:normAutofit/>
          </a:bodyPr>
          <a:lstStyle/>
          <a:p>
            <a:pPr>
              <a:defRPr sz="1800" dirty="0"/>
            </a:pPr>
            <a:r>
              <a:rPr lang="en-US" sz="2800" dirty="0"/>
              <a:t>Agencies: Better Compensated Draw Lower Satisfaction</a:t>
            </a:r>
            <a:endParaRPr sz="28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4CC6CF2-A23E-8A47-8F2B-F45850172E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9777670"/>
              </p:ext>
            </p:extLst>
          </p:nvPr>
        </p:nvGraphicFramePr>
        <p:xfrm>
          <a:off x="885586" y="821395"/>
          <a:ext cx="9281996" cy="5320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id="{F34411D3-A230-E346-ADE7-2EF482C1C4A5}"/>
              </a:ext>
            </a:extLst>
          </p:cNvPr>
          <p:cNvSpPr txBox="1"/>
          <p:nvPr/>
        </p:nvSpPr>
        <p:spPr>
          <a:xfrm>
            <a:off x="4983708" y="1470476"/>
            <a:ext cx="686647" cy="2212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13%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604A8C26-0433-3E46-BC7A-C92D68356DA9}"/>
              </a:ext>
            </a:extLst>
          </p:cNvPr>
          <p:cNvSpPr txBox="1"/>
          <p:nvPr/>
        </p:nvSpPr>
        <p:spPr>
          <a:xfrm>
            <a:off x="4228821" y="929443"/>
            <a:ext cx="686647" cy="2212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2.8%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DF481F27-82AA-8144-8113-7B06C989A1AF}"/>
              </a:ext>
            </a:extLst>
          </p:cNvPr>
          <p:cNvSpPr txBox="1"/>
          <p:nvPr/>
        </p:nvSpPr>
        <p:spPr>
          <a:xfrm>
            <a:off x="7859125" y="2236112"/>
            <a:ext cx="686647" cy="221295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43%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E8FA70DB-52DA-C944-9976-A16B73EFCB57}"/>
              </a:ext>
            </a:extLst>
          </p:cNvPr>
          <p:cNvSpPr txBox="1"/>
          <p:nvPr/>
        </p:nvSpPr>
        <p:spPr>
          <a:xfrm>
            <a:off x="7172478" y="3328639"/>
            <a:ext cx="686647" cy="221295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36%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6C88F19D-8404-6949-88EE-3C8A8BA2228D}"/>
              </a:ext>
            </a:extLst>
          </p:cNvPr>
          <p:cNvSpPr txBox="1"/>
          <p:nvPr/>
        </p:nvSpPr>
        <p:spPr>
          <a:xfrm>
            <a:off x="5061188" y="4435676"/>
            <a:ext cx="686647" cy="221295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14%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21022FFC-A62D-1047-9FAB-7E55B532BCD0}"/>
              </a:ext>
            </a:extLst>
          </p:cNvPr>
          <p:cNvSpPr txBox="1"/>
          <p:nvPr/>
        </p:nvSpPr>
        <p:spPr>
          <a:xfrm>
            <a:off x="8545772" y="2540608"/>
            <a:ext cx="686647" cy="2212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50%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1978162C-8BA3-A642-B88E-00F3ADD9EC7A}"/>
              </a:ext>
            </a:extLst>
          </p:cNvPr>
          <p:cNvSpPr txBox="1"/>
          <p:nvPr/>
        </p:nvSpPr>
        <p:spPr>
          <a:xfrm>
            <a:off x="6064154" y="3656391"/>
            <a:ext cx="686647" cy="2212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25%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15B94F46-B3D0-7D44-AAAC-877B69FDF6E5}"/>
              </a:ext>
            </a:extLst>
          </p:cNvPr>
          <p:cNvSpPr txBox="1"/>
          <p:nvPr/>
        </p:nvSpPr>
        <p:spPr>
          <a:xfrm>
            <a:off x="4905286" y="4764134"/>
            <a:ext cx="686647" cy="2212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13%</a:t>
            </a:r>
          </a:p>
        </p:txBody>
      </p:sp>
    </p:spTree>
    <p:extLst>
      <p:ext uri="{BB962C8B-B14F-4D97-AF65-F5344CB8AC3E}">
        <p14:creationId xmlns:p14="http://schemas.microsoft.com/office/powerpoint/2010/main" val="2540160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11539" y="210176"/>
            <a:ext cx="10201701" cy="758816"/>
          </a:xfrm>
          <a:ln>
            <a:headEnd type="none"/>
            <a:tailEnd type="none"/>
          </a:ln>
        </p:spPr>
        <p:txBody>
          <a:bodyPr wrap="square">
            <a:normAutofit fontScale="90000"/>
          </a:bodyPr>
          <a:lstStyle/>
          <a:p>
            <a:pPr>
              <a:defRPr sz="1800" dirty="0"/>
            </a:pPr>
            <a:r>
              <a:rPr lang="en-US" sz="2800" dirty="0"/>
              <a:t>Agencies: Compensated &lt;$500K Draw Higher Satisfaction Ratings</a:t>
            </a:r>
            <a:endParaRPr sz="28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4CC6CF2-A23E-8A47-8F2B-F45850172E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9273371"/>
              </p:ext>
            </p:extLst>
          </p:nvPr>
        </p:nvGraphicFramePr>
        <p:xfrm>
          <a:off x="885586" y="712211"/>
          <a:ext cx="942663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>
            <a:extLst>
              <a:ext uri="{FF2B5EF4-FFF2-40B4-BE49-F238E27FC236}">
                <a16:creationId xmlns:a16="http://schemas.microsoft.com/office/drawing/2014/main" id="{925581E4-50EA-F949-8BF2-0F953DBAA4FC}"/>
              </a:ext>
            </a:extLst>
          </p:cNvPr>
          <p:cNvSpPr txBox="1"/>
          <p:nvPr/>
        </p:nvSpPr>
        <p:spPr>
          <a:xfrm>
            <a:off x="7912012" y="2472401"/>
            <a:ext cx="812800" cy="2883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75%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925581E4-50EA-F949-8BF2-0F953DBAA4FC}"/>
              </a:ext>
            </a:extLst>
          </p:cNvPr>
          <p:cNvSpPr txBox="1"/>
          <p:nvPr/>
        </p:nvSpPr>
        <p:spPr>
          <a:xfrm>
            <a:off x="8638945" y="3405781"/>
            <a:ext cx="812800" cy="2883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88%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925581E4-50EA-F949-8BF2-0F953DBAA4FC}"/>
              </a:ext>
            </a:extLst>
          </p:cNvPr>
          <p:cNvSpPr txBox="1"/>
          <p:nvPr/>
        </p:nvSpPr>
        <p:spPr>
          <a:xfrm>
            <a:off x="6782763" y="3842603"/>
            <a:ext cx="812800" cy="2374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60%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925581E4-50EA-F949-8BF2-0F953DBAA4FC}"/>
              </a:ext>
            </a:extLst>
          </p:cNvPr>
          <p:cNvSpPr txBox="1"/>
          <p:nvPr/>
        </p:nvSpPr>
        <p:spPr>
          <a:xfrm>
            <a:off x="7774877" y="4236207"/>
            <a:ext cx="812800" cy="2883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75%</a:t>
            </a: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A11AADB5-15DE-034E-9170-E100B578E47A}"/>
              </a:ext>
            </a:extLst>
          </p:cNvPr>
          <p:cNvSpPr txBox="1"/>
          <p:nvPr/>
        </p:nvSpPr>
        <p:spPr>
          <a:xfrm>
            <a:off x="7243755" y="4623044"/>
            <a:ext cx="812800" cy="23746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67%</a:t>
            </a:r>
          </a:p>
        </p:txBody>
      </p:sp>
    </p:spTree>
    <p:extLst>
      <p:ext uri="{BB962C8B-B14F-4D97-AF65-F5344CB8AC3E}">
        <p14:creationId xmlns:p14="http://schemas.microsoft.com/office/powerpoint/2010/main" val="1868446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8FA74-1D8B-794F-B6F9-34071605B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2EA4C-2B7A-B64A-9622-46A45F551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192" y="1303692"/>
            <a:ext cx="8748584" cy="4141763"/>
          </a:xfrm>
        </p:spPr>
        <p:txBody>
          <a:bodyPr>
            <a:normAutofit/>
          </a:bodyPr>
          <a:lstStyle/>
          <a:p>
            <a:pPr marL="350838" indent="-284163">
              <a:buFont typeface="Arial" panose="020B0604020202020204" pitchFamily="34" charset="0"/>
              <a:buChar char="•"/>
            </a:pPr>
            <a:r>
              <a:rPr lang="en-US" dirty="0"/>
              <a:t>Methodology: online survey, distributed via survey links</a:t>
            </a:r>
          </a:p>
          <a:p>
            <a:pPr marL="350838" indent="-284163">
              <a:buFont typeface="Arial" panose="020B0604020202020204" pitchFamily="34" charset="0"/>
              <a:buChar char="•"/>
            </a:pPr>
            <a:r>
              <a:rPr lang="en-US" dirty="0"/>
              <a:t>Audience: internal lists including presenters lists, IPR, Holmes Report, </a:t>
            </a:r>
            <a:r>
              <a:rPr lang="en-US" dirty="0" err="1"/>
              <a:t>CommPro</a:t>
            </a:r>
            <a:r>
              <a:rPr lang="en-US" dirty="0"/>
              <a:t>, and social media</a:t>
            </a:r>
          </a:p>
          <a:p>
            <a:pPr marL="350838" indent="-284163">
              <a:buFont typeface="Arial" panose="020B0604020202020204" pitchFamily="34" charset="0"/>
              <a:buChar char="•"/>
            </a:pPr>
            <a:r>
              <a:rPr lang="en-US" dirty="0"/>
              <a:t>Field time: 6 weeks</a:t>
            </a:r>
          </a:p>
          <a:p>
            <a:pPr marL="350838" indent="-284163">
              <a:buFont typeface="Arial" panose="020B0604020202020204" pitchFamily="34" charset="0"/>
              <a:buChar char="•"/>
            </a:pPr>
            <a:r>
              <a:rPr lang="en-US" dirty="0"/>
              <a:t>Sample size: typical of response we see for narrowly targeted surveys, C-level executives at large brands</a:t>
            </a:r>
          </a:p>
          <a:p>
            <a:pPr marL="350838" indent="-284163">
              <a:buFont typeface="Arial" panose="020B0604020202020204" pitchFamily="34" charset="0"/>
              <a:buChar char="•"/>
            </a:pPr>
            <a:r>
              <a:rPr lang="en-US" dirty="0"/>
              <a:t>Next steps: survey agency audience to compare and contrast, only anecdotal data collected for this study</a:t>
            </a:r>
          </a:p>
        </p:txBody>
      </p:sp>
    </p:spTree>
    <p:extLst>
      <p:ext uri="{BB962C8B-B14F-4D97-AF65-F5344CB8AC3E}">
        <p14:creationId xmlns:p14="http://schemas.microsoft.com/office/powerpoint/2010/main" val="407484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3911-A6AA-4B9B-AA0C-C13BD273E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Agencies: Satisfaction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96E674-D27C-2047-8765-A192315803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460" y="650259"/>
            <a:ext cx="3449947" cy="34577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86EB7-17D8-48A9-949B-14F8364D0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1" y="999054"/>
            <a:ext cx="6324599" cy="486815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Good news and less good news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Two-thirds very or completely satisfied, one-third not so much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Key to client satisfaction is proactivity, account coordination, staff turn-over, meeting objectives, meeting budget and deadlines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Responses to RFPs must avoid boilerplate language and focus on customization - and avoid the upsell</a:t>
            </a:r>
          </a:p>
        </p:txBody>
      </p:sp>
    </p:spTree>
    <p:extLst>
      <p:ext uri="{BB962C8B-B14F-4D97-AF65-F5344CB8AC3E}">
        <p14:creationId xmlns:p14="http://schemas.microsoft.com/office/powerpoint/2010/main" val="209071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8409EA6-785E-4ADC-901C-5C1769B8E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9670" y="1105281"/>
            <a:ext cx="8063194" cy="124270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Are We Doing It the Right Way? </a:t>
            </a:r>
            <a:br>
              <a:rPr lang="en-US" sz="1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The Impact of the Agency Selection Process </a:t>
            </a:r>
          </a:p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on Client Public Relations Programs and Outcomes 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33EBB7-13B8-4380-A1E7-04F5862E047C}"/>
              </a:ext>
            </a:extLst>
          </p:cNvPr>
          <p:cNvSpPr txBox="1"/>
          <p:nvPr/>
        </p:nvSpPr>
        <p:spPr>
          <a:xfrm>
            <a:off x="726789" y="2497541"/>
            <a:ext cx="100412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rebuchet MS" panose="020B0603020202020204" pitchFamily="34" charset="0"/>
              </a:rPr>
              <a:t>Moderator: 	</a:t>
            </a:r>
            <a:r>
              <a:rPr lang="en-US" sz="2200" dirty="0">
                <a:latin typeface="Trebuchet MS" panose="020B0603020202020204" pitchFamily="34" charset="0"/>
              </a:rPr>
              <a:t>Jennifer </a:t>
            </a:r>
            <a:r>
              <a:rPr lang="en-US" sz="2200" dirty="0" err="1">
                <a:latin typeface="Trebuchet MS" panose="020B0603020202020204" pitchFamily="34" charset="0"/>
              </a:rPr>
              <a:t>Swint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</a:p>
          <a:p>
            <a:r>
              <a:rPr lang="en-US" sz="2200" dirty="0">
                <a:latin typeface="Trebuchet MS" panose="020B0603020202020204" pitchFamily="34" charset="0"/>
              </a:rPr>
              <a:t>		Global President, Porter </a:t>
            </a:r>
            <a:r>
              <a:rPr lang="en-US" sz="2200" dirty="0" err="1">
                <a:latin typeface="Trebuchet MS" panose="020B0603020202020204" pitchFamily="34" charset="0"/>
              </a:rPr>
              <a:t>Novelli</a:t>
            </a:r>
            <a:endParaRPr lang="en-US" sz="2200" dirty="0">
              <a:latin typeface="Trebuchet MS" panose="020B0603020202020204" pitchFamily="34" charset="0"/>
            </a:endParaRPr>
          </a:p>
          <a:p>
            <a:r>
              <a:rPr lang="en-US" sz="2200" dirty="0">
                <a:latin typeface="Trebuchet MS" panose="020B0603020202020204" pitchFamily="34" charset="0"/>
              </a:rPr>
              <a:t>		</a:t>
            </a:r>
            <a:r>
              <a:rPr lang="en-US" sz="2200" dirty="0" err="1">
                <a:latin typeface="Trebuchet MS" panose="020B0603020202020204" pitchFamily="34" charset="0"/>
              </a:rPr>
              <a:t>Jennifer.swint@porternovelli.com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Trebuchet MS" panose="020B0603020202020204" pitchFamily="34" charset="0"/>
              </a:rPr>
              <a:t>Presenters: </a:t>
            </a:r>
          </a:p>
          <a:p>
            <a:pPr algn="ctr">
              <a:spcAft>
                <a:spcPts val="600"/>
              </a:spcAft>
            </a:pPr>
            <a:r>
              <a:rPr lang="en-US" sz="2200" dirty="0">
                <a:latin typeface="Trebuchet MS" panose="020B0603020202020204" pitchFamily="34" charset="0"/>
              </a:rPr>
              <a:t>Tony Cheevers, </a:t>
            </a:r>
            <a:r>
              <a:rPr lang="en-US" sz="2200" dirty="0" err="1">
                <a:latin typeface="Trebuchet MS" panose="020B0603020202020204" pitchFamily="34" charset="0"/>
              </a:rPr>
              <a:t>Researchscape</a:t>
            </a:r>
            <a:r>
              <a:rPr lang="en-US" sz="2200" dirty="0">
                <a:latin typeface="Trebuchet MS" panose="020B0603020202020204" pitchFamily="34" charset="0"/>
              </a:rPr>
              <a:t> - tcheevers@researchscape.com </a:t>
            </a:r>
          </a:p>
          <a:p>
            <a:pPr algn="ctr">
              <a:spcAft>
                <a:spcPts val="600"/>
              </a:spcAft>
            </a:pPr>
            <a:r>
              <a:rPr lang="en-US" sz="2200" dirty="0">
                <a:latin typeface="Trebuchet MS" panose="020B0603020202020204" pitchFamily="34" charset="0"/>
              </a:rPr>
              <a:t>Robert Udowitz, RFP Associates – rudowitz@rfpassociates.net </a:t>
            </a:r>
          </a:p>
          <a:p>
            <a:pPr algn="ctr">
              <a:spcAft>
                <a:spcPts val="600"/>
              </a:spcAft>
            </a:pPr>
            <a:r>
              <a:rPr lang="en-US" sz="2200" dirty="0">
                <a:latin typeface="Trebuchet MS" panose="020B0603020202020204" pitchFamily="34" charset="0"/>
              </a:rPr>
              <a:t>Steven Drake, RFP Associates – sdrake@rfpassociates.net </a:t>
            </a:r>
          </a:p>
          <a:p>
            <a:pPr algn="ctr">
              <a:spcAft>
                <a:spcPts val="600"/>
              </a:spcAft>
            </a:pPr>
            <a:r>
              <a:rPr lang="en-US" sz="2200" dirty="0">
                <a:latin typeface="Trebuchet MS" panose="020B0603020202020204" pitchFamily="34" charset="0"/>
              </a:rPr>
              <a:t>Simon Erskine Locke, </a:t>
            </a:r>
            <a:r>
              <a:rPr lang="en-US" sz="2200" dirty="0" err="1">
                <a:latin typeface="Trebuchet MS" panose="020B0603020202020204" pitchFamily="34" charset="0"/>
              </a:rPr>
              <a:t>CommunicationsMatch</a:t>
            </a:r>
            <a:r>
              <a:rPr lang="en-US" sz="2200" dirty="0">
                <a:latin typeface="Trebuchet MS" panose="020B0603020202020204" pitchFamily="34" charset="0"/>
              </a:rPr>
              <a:t>™ - slocke@communicationsmatch.com 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50DA9270-65D3-084D-B067-D2D45DD90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397532"/>
            <a:ext cx="9855024" cy="6400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Q &amp; 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76CC57-7A2E-A34B-967E-9FA4DFECE41C}"/>
              </a:ext>
            </a:extLst>
          </p:cNvPr>
          <p:cNvSpPr/>
          <p:nvPr/>
        </p:nvSpPr>
        <p:spPr>
          <a:xfrm>
            <a:off x="9386441" y="3504781"/>
            <a:ext cx="13035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#IPRBridge19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84C3E2-67B3-9647-ACD6-F43418DEC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260" y="2745772"/>
            <a:ext cx="1175207" cy="82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 defTabSz="914400">
              <a:defRPr sz="2400" dirty="0"/>
            </a:pPr>
            <a:r>
              <a:rPr lang="en-US" dirty="0"/>
              <a:t>Typical Respondent</a:t>
            </a:r>
            <a:endParaRPr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C24CA7-25F8-9C40-BFFD-738D42CD8210}"/>
              </a:ext>
            </a:extLst>
          </p:cNvPr>
          <p:cNvSpPr txBox="1"/>
          <p:nvPr/>
        </p:nvSpPr>
        <p:spPr>
          <a:xfrm>
            <a:off x="8633987" y="4776095"/>
            <a:ext cx="2098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2/3 with Agency </a:t>
            </a:r>
          </a:p>
          <a:p>
            <a:pPr algn="ctr"/>
            <a:r>
              <a:rPr lang="en-US" dirty="0"/>
              <a:t>Backgrounds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D1A43E4-24D2-4C44-A290-9334DE48FB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07" y="2405211"/>
            <a:ext cx="2378885" cy="23788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347BF6-D765-C54B-9E58-213E65CAABE3}"/>
              </a:ext>
            </a:extLst>
          </p:cNvPr>
          <p:cNvSpPr txBox="1"/>
          <p:nvPr/>
        </p:nvSpPr>
        <p:spPr>
          <a:xfrm>
            <a:off x="1146003" y="4784096"/>
            <a:ext cx="2098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&gt; 1/2 Publicly </a:t>
            </a:r>
          </a:p>
          <a:p>
            <a:pPr algn="ctr"/>
            <a:r>
              <a:rPr lang="en-US" dirty="0"/>
              <a:t>Traded Companies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E88064B-1F88-5545-80B9-790A98F798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509" y="2389209"/>
            <a:ext cx="2389517" cy="2394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A8ED7F-6009-9945-AB8C-C86A9A6397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876" y="630195"/>
            <a:ext cx="4533866" cy="44731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CFDF8D-CFC4-9149-BF1E-17C9365D8B11}"/>
              </a:ext>
            </a:extLst>
          </p:cNvPr>
          <p:cNvSpPr txBox="1"/>
          <p:nvPr/>
        </p:nvSpPr>
        <p:spPr>
          <a:xfrm>
            <a:off x="3327876" y="5073602"/>
            <a:ext cx="5461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61% are VP, SVP or C-Level</a:t>
            </a:r>
          </a:p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73% have 20+ years of experience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 defTabSz="914400">
              <a:defRPr sz="2400" dirty="0"/>
            </a:pPr>
            <a:r>
              <a:rPr lang="en-US" dirty="0"/>
              <a:t>Typical Respondent</a:t>
            </a:r>
            <a:endParaRPr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D245028-B053-AB4B-8C66-33381AB54E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30" y="2433157"/>
            <a:ext cx="2274646" cy="22694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86790E-5B1F-EE46-8B1E-968C33C5DEB1}"/>
              </a:ext>
            </a:extLst>
          </p:cNvPr>
          <p:cNvSpPr txBox="1"/>
          <p:nvPr/>
        </p:nvSpPr>
        <p:spPr>
          <a:xfrm>
            <a:off x="8347858" y="4611937"/>
            <a:ext cx="258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Slightly under 30% paying &gt;$1m annually for their primary  agency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349F04-84EC-024E-9B44-98C1D8EA9BFF}"/>
              </a:ext>
            </a:extLst>
          </p:cNvPr>
          <p:cNvSpPr txBox="1"/>
          <p:nvPr/>
        </p:nvSpPr>
        <p:spPr>
          <a:xfrm>
            <a:off x="1400453" y="4611937"/>
            <a:ext cx="168436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1/3 Work with </a:t>
            </a:r>
            <a:r>
              <a:rPr lang="en-US" sz="2000" dirty="0"/>
              <a:t>≥</a:t>
            </a:r>
            <a:r>
              <a:rPr lang="en-US" dirty="0"/>
              <a:t> 3 Agencies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0A5687-87A4-DF42-A9A1-24075DA26F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876" y="630195"/>
            <a:ext cx="4533866" cy="44731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8F73D7-D7C3-3347-8532-021167C21FDB}"/>
              </a:ext>
            </a:extLst>
          </p:cNvPr>
          <p:cNvSpPr txBox="1"/>
          <p:nvPr/>
        </p:nvSpPr>
        <p:spPr>
          <a:xfrm>
            <a:off x="3974449" y="5073602"/>
            <a:ext cx="3962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&gt;75% would recommend their agency to others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EC0A19-8995-A947-B397-FF98CE81F2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858" y="2408407"/>
            <a:ext cx="2283748" cy="228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6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 defTabSz="914400">
              <a:defRPr sz="2400" dirty="0"/>
            </a:pPr>
            <a:r>
              <a:rPr lang="en-US" dirty="0"/>
              <a:t>Typical Respondent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782053-8B4E-FA45-8BAA-FCFBB4EF1C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599" y="527305"/>
            <a:ext cx="4533866" cy="44731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A840D0-1BF3-2B45-B3D1-639C8BD249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215" y="2627398"/>
            <a:ext cx="1927314" cy="1842285"/>
          </a:xfrm>
          <a:prstGeom prst="rect">
            <a:avLst/>
          </a:prstGeom>
          <a:blipFill dpi="0" rotWithShape="1">
            <a:blip r:embed="rId5">
              <a:alphaModFix/>
            </a:blip>
            <a:srcRect/>
            <a:tile tx="0" ty="0" sx="100000" sy="100000" flip="none" algn="tl"/>
          </a:blipFill>
          <a:effectLst>
            <a:softEdge rad="1016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DFCB09-A988-2D41-B301-5D78ACE4432B}"/>
              </a:ext>
            </a:extLst>
          </p:cNvPr>
          <p:cNvSpPr txBox="1"/>
          <p:nvPr/>
        </p:nvSpPr>
        <p:spPr>
          <a:xfrm>
            <a:off x="7543131" y="4350327"/>
            <a:ext cx="3688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Top criteria when seeking an agency: </a:t>
            </a:r>
          </a:p>
          <a:p>
            <a:pPr marL="285750" lvl="0" indent="-165100">
              <a:buFont typeface="Arial" panose="020B0604020202020204" pitchFamily="34" charset="0"/>
              <a:buChar char="•"/>
            </a:pPr>
            <a:r>
              <a:rPr lang="en-US" dirty="0"/>
              <a:t>Understanding our organization’s communications needs</a:t>
            </a:r>
          </a:p>
          <a:p>
            <a:pPr marL="285750" lvl="0" indent="-165100">
              <a:buFont typeface="Arial" panose="020B0604020202020204" pitchFamily="34" charset="0"/>
              <a:buChar char="•"/>
            </a:pPr>
            <a:r>
              <a:rPr lang="en-US" dirty="0"/>
              <a:t>Quality of strategic thinking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B8035-A0E9-0E40-B4CD-83C34EC9C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21" y="2313550"/>
            <a:ext cx="2343787" cy="2328126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F62B9C-4E56-8C46-B0E7-D2168AD5C9CE}"/>
              </a:ext>
            </a:extLst>
          </p:cNvPr>
          <p:cNvSpPr txBox="1"/>
          <p:nvPr/>
        </p:nvSpPr>
        <p:spPr>
          <a:xfrm>
            <a:off x="3518781" y="4641676"/>
            <a:ext cx="4110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¾ search for an agency working with other departments</a:t>
            </a:r>
          </a:p>
          <a:p>
            <a:pPr marL="1201738" indent="-230188"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75% procurement </a:t>
            </a:r>
          </a:p>
          <a:p>
            <a:pPr marL="1201738" indent="-230188">
              <a:buFont typeface="Wingdings" pitchFamily="2" charset="2"/>
              <a:buChar char="§"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26% marketing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86790E-5B1F-EE46-8B1E-968C33C5DEB1}"/>
              </a:ext>
            </a:extLst>
          </p:cNvPr>
          <p:cNvSpPr txBox="1"/>
          <p:nvPr/>
        </p:nvSpPr>
        <p:spPr>
          <a:xfrm>
            <a:off x="616310" y="4368470"/>
            <a:ext cx="2902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67% use an RFP to solicit agencies and 74% require formal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66455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 defTabSz="914400">
              <a:defRPr sz="2400" dirty="0"/>
            </a:pPr>
            <a:r>
              <a:rPr lang="en-US" dirty="0"/>
              <a:t>Typical Respondent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F80BAA-80A1-544D-9032-6B518352FE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45" y="2210654"/>
            <a:ext cx="2264117" cy="22590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5929AD-1C2F-BB4F-9EF6-79FD2A39FC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876" y="630195"/>
            <a:ext cx="4533866" cy="44731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248C252-7A34-AB45-BB68-E7557EDC13B5}"/>
              </a:ext>
            </a:extLst>
          </p:cNvPr>
          <p:cNvSpPr txBox="1"/>
          <p:nvPr/>
        </p:nvSpPr>
        <p:spPr>
          <a:xfrm>
            <a:off x="498144" y="4316384"/>
            <a:ext cx="3808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165100">
              <a:buFont typeface="Arial" panose="020B0604020202020204" pitchFamily="34" charset="0"/>
              <a:buChar char="•"/>
            </a:pPr>
            <a:r>
              <a:rPr lang="en-US" dirty="0"/>
              <a:t>73% report being very or completely satisfied with the method used to identify and evaluate agency candidates </a:t>
            </a:r>
          </a:p>
          <a:p>
            <a:pPr marL="285750" lvl="0" indent="-165100">
              <a:buFont typeface="Arial" panose="020B0604020202020204" pitchFamily="34" charset="0"/>
              <a:buChar char="•"/>
            </a:pPr>
            <a:r>
              <a:rPr lang="en-US" dirty="0"/>
              <a:t>65% say: “we did a good job and have a great agency partner”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705B2C-1212-D248-A78E-3FC82CEEA2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756" y="2159854"/>
            <a:ext cx="2264117" cy="22590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4951CC-0E4D-0E47-853E-DE3AAB8865F5}"/>
              </a:ext>
            </a:extLst>
          </p:cNvPr>
          <p:cNvSpPr txBox="1"/>
          <p:nvPr/>
        </p:nvSpPr>
        <p:spPr>
          <a:xfrm>
            <a:off x="7861742" y="4368083"/>
            <a:ext cx="3121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165100">
              <a:buFont typeface="Arial" panose="020B0604020202020204" pitchFamily="34" charset="0"/>
              <a:buChar char="•"/>
            </a:pPr>
            <a:r>
              <a:rPr lang="en-US" dirty="0"/>
              <a:t>65% are very or completely satisfied with their agency selection</a:t>
            </a:r>
          </a:p>
        </p:txBody>
      </p:sp>
    </p:spTree>
    <p:extLst>
      <p:ext uri="{BB962C8B-B14F-4D97-AF65-F5344CB8AC3E}">
        <p14:creationId xmlns:p14="http://schemas.microsoft.com/office/powerpoint/2010/main" val="1168689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7ABDDD-12AE-924C-A25D-AED8A5A732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832" y="939648"/>
            <a:ext cx="4373310" cy="431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65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17858061"/>
              </p:ext>
            </p:extLst>
          </p:nvPr>
        </p:nvGraphicFramePr>
        <p:xfrm>
          <a:off x="559131" y="1108453"/>
          <a:ext cx="10509204" cy="4009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3"/>
          <p:cNvSpPr txBox="1">
            <a:spLocks noChangeArrowheads="1"/>
          </p:cNvSpPr>
          <p:nvPr/>
        </p:nvSpPr>
        <p:spPr bwMode="white">
          <a:xfrm>
            <a:off x="457200" y="5943600"/>
            <a:ext cx="4114800" cy="25400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>
              <a:defRPr sz="1000" dirty="0"/>
            </a:pPr>
            <a:endParaRPr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84F9DD4-2D5D-A54B-A6B8-672460685719}"/>
              </a:ext>
            </a:extLst>
          </p:cNvPr>
          <p:cNvSpPr txBox="1">
            <a:spLocks/>
          </p:cNvSpPr>
          <p:nvPr/>
        </p:nvSpPr>
        <p:spPr bwMode="white">
          <a:xfrm>
            <a:off x="457200" y="355656"/>
            <a:ext cx="10515600" cy="679904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 fontScale="92500"/>
          </a:bodyPr>
          <a:lstStyle>
            <a:lvl1pPr algn="l" defTabSz="914400" rtl="0">
              <a:lnSpc>
                <a:spcPct val="90000"/>
              </a:lnSpc>
              <a:spcBef>
                <a:spcPct val="0"/>
              </a:spcBef>
              <a:buNone/>
              <a:defRPr sz="3200" kern="1200" dirty="0">
                <a:solidFill>
                  <a:schemeClr val="accent2">
                    <a:lumMod val="50000"/>
                  </a:schemeClr>
                </a:solidFill>
                <a:latin typeface="Trebuchet MS"/>
                <a:ea typeface="+mj-ea"/>
              </a:defRPr>
            </a:lvl1pPr>
          </a:lstStyle>
          <a:p>
            <a:r>
              <a:rPr lang="en-US" dirty="0"/>
              <a:t>Clients: Peers, industry knowledge drive agency search . . .</a:t>
            </a:r>
          </a:p>
        </p:txBody>
      </p:sp>
    </p:spTree>
    <p:extLst>
      <p:ext uri="{BB962C8B-B14F-4D97-AF65-F5344CB8AC3E}">
        <p14:creationId xmlns:p14="http://schemas.microsoft.com/office/powerpoint/2010/main" val="972250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06626582"/>
              </p:ext>
            </p:extLst>
          </p:nvPr>
        </p:nvGraphicFramePr>
        <p:xfrm>
          <a:off x="1876568" y="667701"/>
          <a:ext cx="7308376" cy="594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457200" y="182879"/>
            <a:ext cx="9855024" cy="969645"/>
          </a:xfrm>
          <a:ln>
            <a:headEnd type="none"/>
            <a:tailEnd type="none"/>
          </a:ln>
        </p:spPr>
        <p:txBody>
          <a:bodyPr wrap="square">
            <a:normAutofit/>
          </a:bodyPr>
          <a:lstStyle/>
          <a:p>
            <a:pPr defTabSz="914400">
              <a:defRPr sz="1900" dirty="0"/>
            </a:pPr>
            <a:r>
              <a:rPr lang="en-US" sz="2800" dirty="0"/>
              <a:t>. . . . yielding few initial </a:t>
            </a:r>
            <a:r>
              <a:rPr sz="2800" dirty="0"/>
              <a:t>agency candidates</a:t>
            </a:r>
          </a:p>
        </p:txBody>
      </p:sp>
      <p:sp>
        <p:nvSpPr>
          <p:cNvPr id="3" name="TextBox3"/>
          <p:cNvSpPr txBox="1">
            <a:spLocks noChangeArrowheads="1"/>
          </p:cNvSpPr>
          <p:nvPr/>
        </p:nvSpPr>
        <p:spPr bwMode="white">
          <a:xfrm>
            <a:off x="457200" y="5943600"/>
            <a:ext cx="4114800" cy="254000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>
              <a:defRPr sz="1000" dirty="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0649837"/>
      </p:ext>
    </p:extLst>
  </p:cSld>
  <p:clrMapOvr>
    <a:masterClrMapping/>
  </p:clrMapOvr>
</p:sld>
</file>

<file path=ppt/theme/theme1.xml><?xml version="1.0" encoding="utf-8"?>
<a:theme xmlns:a="http://schemas.openxmlformats.org/drawingml/2006/main" name="Blue II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F5ED1BAAD6C744A148FFEEDA6A424F" ma:contentTypeVersion="9" ma:contentTypeDescription="Create a new document." ma:contentTypeScope="" ma:versionID="dd2096143f01ca8c933e98a7ee730c1c">
  <xsd:schema xmlns:xsd="http://www.w3.org/2001/XMLSchema" xmlns:xs="http://www.w3.org/2001/XMLSchema" xmlns:p="http://schemas.microsoft.com/office/2006/metadata/properties" xmlns:ns2="22358f08-f4c7-4112-9807-4a37df315910" xmlns:ns3="2d9d2473-b56a-4d6e-874e-1ef83edd4f6c" targetNamespace="http://schemas.microsoft.com/office/2006/metadata/properties" ma:root="true" ma:fieldsID="88e5d5b794d1e57d934792a2f233d10c" ns2:_="" ns3:_="">
    <xsd:import namespace="22358f08-f4c7-4112-9807-4a37df315910"/>
    <xsd:import namespace="2d9d2473-b56a-4d6e-874e-1ef83edd4f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358f08-f4c7-4112-9807-4a37df31591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9d2473-b56a-4d6e-874e-1ef83edd4f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B259AF-CB43-47F7-89AA-6420D6E087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358f08-f4c7-4112-9807-4a37df315910"/>
    <ds:schemaRef ds:uri="2d9d2473-b56a-4d6e-874e-1ef83edd4f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7B6C15-8D26-401B-BA07-437B874B22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7D8AFE-4A49-4F6B-9E8B-54B0421C7D06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22358f08-f4c7-4112-9807-4a37df315910"/>
    <ds:schemaRef ds:uri="2d9d2473-b56a-4d6e-874e-1ef83edd4f6c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8956</TotalTime>
  <Pages>0</Pages>
  <Words>828</Words>
  <Characters>0</Characters>
  <Application>Microsoft Macintosh PowerPoint</Application>
  <PresentationFormat>Widescreen</PresentationFormat>
  <Lines>0</Lines>
  <Paragraphs>142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Trebuchet MS</vt:lpstr>
      <vt:lpstr>Wingdings</vt:lpstr>
      <vt:lpstr>Blue II</vt:lpstr>
      <vt:lpstr>PowerPoint Presentation</vt:lpstr>
      <vt:lpstr>The Research</vt:lpstr>
      <vt:lpstr>Typical Respondent</vt:lpstr>
      <vt:lpstr>Typical Respondent</vt:lpstr>
      <vt:lpstr>Typical Respondent</vt:lpstr>
      <vt:lpstr>Typical Respondent</vt:lpstr>
      <vt:lpstr>PowerPoint Presentation</vt:lpstr>
      <vt:lpstr>PowerPoint Presentation</vt:lpstr>
      <vt:lpstr>. . . . yielding few initial agency candidates</vt:lpstr>
      <vt:lpstr>PowerPoint Presentation</vt:lpstr>
      <vt:lpstr>Clients:  Generally satisfied with agency search    and hire -- and their selected agency . . .</vt:lpstr>
      <vt:lpstr>. . . but plenty of challenges cited . . . .</vt:lpstr>
      <vt:lpstr>. . . particularly among executives with prior agency  experience!</vt:lpstr>
      <vt:lpstr>Clients: Takeaways and Recommendations</vt:lpstr>
      <vt:lpstr>PowerPoint Presentation</vt:lpstr>
      <vt:lpstr>Agencies: Phoning it In and Upselling? </vt:lpstr>
      <vt:lpstr>Agencies: Annual Revenues for Primary Firms are Significant</vt:lpstr>
      <vt:lpstr>Agencies: Better Compensated Draw Lower Satisfaction</vt:lpstr>
      <vt:lpstr>Agencies: Compensated &lt;$500K Draw Higher Satisfaction Ratings</vt:lpstr>
      <vt:lpstr>Agencies: Satisfaction</vt:lpstr>
      <vt:lpstr>Q &amp; A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IPR Agency Interim Report</dc:title>
  <dc:creator>Brad Patton</dc:creator>
  <cp:lastModifiedBy>Robert Udowitz</cp:lastModifiedBy>
  <cp:revision>185</cp:revision>
  <cp:lastPrinted>2019-04-03T18:04:44Z</cp:lastPrinted>
  <dcterms:created xsi:type="dcterms:W3CDTF">2018-11-26T18:33:44Z</dcterms:created>
  <dcterms:modified xsi:type="dcterms:W3CDTF">2019-04-10T14:30:43Z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0x010100D0F5ED1BAAD6C744A148FFEEDA6A424F</vt:lpwstr>
  </property>
</Properties>
</file>