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8" r:id="rId4"/>
    <p:sldId id="289" r:id="rId5"/>
    <p:sldId id="310" r:id="rId6"/>
    <p:sldId id="302" r:id="rId7"/>
    <p:sldId id="304" r:id="rId8"/>
    <p:sldId id="307" r:id="rId9"/>
    <p:sldId id="312" r:id="rId10"/>
    <p:sldId id="318" r:id="rId11"/>
    <p:sldId id="305" r:id="rId12"/>
    <p:sldId id="306" r:id="rId13"/>
    <p:sldId id="321" r:id="rId14"/>
    <p:sldId id="314" r:id="rId15"/>
    <p:sldId id="284" r:id="rId16"/>
    <p:sldId id="315" r:id="rId17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383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Lukin" initials="EL" lastIdx="4" clrIdx="0">
    <p:extLst>
      <p:ext uri="{19B8F6BF-5375-455C-9EA6-DF929625EA0E}">
        <p15:presenceInfo xmlns:p15="http://schemas.microsoft.com/office/powerpoint/2012/main" userId="67bc00dd538292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E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87867" autoAdjust="0"/>
  </p:normalViewPr>
  <p:slideViewPr>
    <p:cSldViewPr snapToGrid="0" snapToObjects="1" showGuides="1">
      <p:cViewPr varScale="1">
        <p:scale>
          <a:sx n="63" d="100"/>
          <a:sy n="63" d="100"/>
        </p:scale>
        <p:origin x="1338" y="60"/>
      </p:cViewPr>
      <p:guideLst>
        <p:guide orient="horz" pos="4319"/>
        <p:guide pos="3837"/>
      </p:guideLst>
    </p:cSldViewPr>
  </p:slideViewPr>
  <p:outlineViewPr>
    <p:cViewPr>
      <p:scale>
        <a:sx n="33" d="100"/>
        <a:sy n="33" d="100"/>
      </p:scale>
      <p:origin x="0" y="-5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58CFF54-3DF3-E644-B63A-AB625EA8ED9D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83FEB6F-8105-2445-B5C5-799E820C4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242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F544378-077A-5948-B335-F5425C8FC54D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FAD9FCC-8252-8F4D-8E61-FA97335D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97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D9FCC-8252-8F4D-8E61-FA97335D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92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589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D9FCC-8252-8F4D-8E61-FA97335DD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D9FCC-8252-8F4D-8E61-FA97335DD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D9FCC-8252-8F4D-8E61-FA97335DD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3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472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4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11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website</a:t>
            </a:r>
          </a:p>
          <a:p>
            <a:r>
              <a:rPr lang="en-US" dirty="0"/>
              <a:t>Employee testimonials for employer</a:t>
            </a:r>
            <a:r>
              <a:rPr lang="en-US" baseline="0" dirty="0"/>
              <a:t> branding</a:t>
            </a:r>
          </a:p>
          <a:p>
            <a:r>
              <a:rPr lang="en-US" baseline="0" dirty="0"/>
              <a:t>Complimentary collateral </a:t>
            </a:r>
          </a:p>
          <a:p>
            <a:r>
              <a:rPr lang="en-US" baseline="0" dirty="0"/>
              <a:t>Webinars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3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D9FCC-8252-8F4D-8E61-FA97335DDB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2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004BC-50E6-F649-B122-2EA73506C15E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fld id="{F22A6D9E-3BA7-1945-8F30-023BAD3CF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0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264B-FFA4-BA46-B398-689FFB927DC7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CEF0-2361-BA41-832D-8ED474B830AD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9AE-5660-BE4E-A5AD-9AF7D760ACB6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fld id="{F22A6D9E-3BA7-1945-8F30-023BAD3CF9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6430"/>
            <a:ext cx="8229600" cy="1143000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4CB7-660F-0740-B08E-5229D0A6FDC3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2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73ED-3DB7-A242-BA68-74D643642CB0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1D07-9503-AE44-B209-F4E10CB5D71D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07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2B52-0856-6E41-8E3B-397FDB404389}" type="datetime1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28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D8C0-8EE6-D74B-AEB1-D6FEC74EAC17}" type="datetime1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8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70A8-5DDD-694B-B08F-1547ED2FAE8E}" type="datetime1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55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5A982-A19A-AA4A-BEB2-0A4F539B05AC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778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6430"/>
            <a:ext cx="8229600" cy="1143000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DC46-F6AF-9149-92AB-CA7B53C551F2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17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A57B-B911-8A43-8082-F0B23E831B2C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5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A1FF-B8A5-F549-A4F1-81C8ABF27C7B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9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B5BB-4505-974B-94C8-2DAA6F24A930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6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140D-2604-DC48-B4BB-65FC1FBA3034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F308-3EA1-F647-9C1A-F79657CD2666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4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1DB-ECAF-074F-AB1E-506640E86670}" type="datetime1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BC68-3D44-6348-9310-4E3FD7868F2C}" type="datetime1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4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7EE6-9609-A04C-AF49-18C68870B4DE}" type="datetime1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7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6A6C-4771-B044-AB52-0826CAC4A443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2380-5C37-1145-BDF8-79F571D7A9F3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7AFE0F6C-ABA1-2C4B-8779-FF0604F99A00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F22A6D9E-3BA7-1945-8F30-023BAD3CF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1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68F8E2FD-0A92-C243-8C54-321CC840547A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fld id="{F22A6D9E-3BA7-1945-8F30-023BAD3CF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http://www.bethesdamagazine.com/Bethesda-Beat/2015/Bethesda-Crossing-Building-Has-New-Owners/" TargetMode="External"/><Relationship Id="rId7" Type="http://schemas.openxmlformats.org/officeDocument/2006/relationships/image" Target="../media/image5.jpg"/><Relationship Id="rId2" Type="http://schemas.openxmlformats.org/officeDocument/2006/relationships/hyperlink" Target="http://www.chicagobusiness.com/article/20150523/ISSUE01/305239992/plenty-of-rivals-are-following-wework-into-co-working-competition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technical.ly/dc/2014/10/28/uberoffices-3-new-spaces/" TargetMode="External"/><Relationship Id="rId5" Type="http://schemas.openxmlformats.org/officeDocument/2006/relationships/hyperlink" Target="http://viewer.zmags.com/publication/bd97f4eb#/bd97f4eb/12" TargetMode="External"/><Relationship Id="rId4" Type="http://schemas.openxmlformats.org/officeDocument/2006/relationships/hyperlink" Target="http://www.bizjournals.com/washington/blog/techflash/2015/01/uberoffices-scores-14-million-in-2014.html" TargetMode="Externa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than@verasolve.com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verasolv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2141"/>
            <a:ext cx="5678128" cy="3392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pic>
        <p:nvPicPr>
          <p:cNvPr id="8" name="Picture 7" descr="Verasolve 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5" y="2824586"/>
            <a:ext cx="2359993" cy="734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375" y="801978"/>
            <a:ext cx="5454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Futura Condensed"/>
                <a:cs typeface="Lato Regular"/>
              </a:rPr>
              <a:t>Your Strategic Marketing and Communications Partner</a:t>
            </a:r>
          </a:p>
          <a:p>
            <a:endParaRPr lang="en-US" sz="2400" dirty="0">
              <a:solidFill>
                <a:schemeClr val="tx2"/>
              </a:solidFill>
              <a:latin typeface="Futura Condensed"/>
              <a:cs typeface="Lato Regular"/>
            </a:endParaRPr>
          </a:p>
          <a:p>
            <a:r>
              <a:rPr lang="en-US" sz="1600" dirty="0">
                <a:solidFill>
                  <a:schemeClr val="tx2"/>
                </a:solidFill>
                <a:latin typeface="Trade Gothic LT"/>
                <a:cs typeface="Lato Regular"/>
              </a:rPr>
              <a:t>More than 15 years’ helping clients enhance brand recognition, generate qualified leads and grow their business.</a:t>
            </a:r>
          </a:p>
        </p:txBody>
      </p:sp>
    </p:spTree>
    <p:extLst>
      <p:ext uri="{BB962C8B-B14F-4D97-AF65-F5344CB8AC3E}">
        <p14:creationId xmlns:p14="http://schemas.microsoft.com/office/powerpoint/2010/main" val="2749290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787350" y="27279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6E25BD-122A-46D9-A443-FDE420E6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17" y="1024274"/>
            <a:ext cx="4277156" cy="2404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DEEB12-0EB3-4B2D-8F6C-DD36A763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488" y="3747853"/>
            <a:ext cx="4179825" cy="2973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9A5782-2D19-4904-8A3C-D957D523BBBB}"/>
              </a:ext>
            </a:extLst>
          </p:cNvPr>
          <p:cNvSpPr txBox="1"/>
          <p:nvPr/>
        </p:nvSpPr>
        <p:spPr>
          <a:xfrm>
            <a:off x="457200" y="3301789"/>
            <a:ext cx="391122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Developed core messaging and revised marketing collateral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Performed an in-depth website audit and strategic competitive research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Developed and executed a media campaign with new positioning to drive brand awareness nationwide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Successful campaign created new media relationships and enabled  national recognition via top publications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4478E4-D0F1-48CD-95B5-36F3F39F0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318" y="1913748"/>
            <a:ext cx="1203466" cy="12034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0FE551-B6D6-498D-8E70-6FACC6D7A126}"/>
              </a:ext>
            </a:extLst>
          </p:cNvPr>
          <p:cNvSpPr txBox="1">
            <a:spLocks/>
          </p:cNvSpPr>
          <p:nvPr/>
        </p:nvSpPr>
        <p:spPr>
          <a:xfrm>
            <a:off x="609600" y="1393424"/>
            <a:ext cx="8229600" cy="833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ade Gothic LT"/>
                <a:cs typeface="Futura Condensed"/>
              </a:rPr>
              <a:t>ContactMyDoc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ade Gothic LT"/>
              <a:cs typeface="Futura Condense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utura Condensed"/>
              <a:ea typeface="+mj-ea"/>
              <a:cs typeface="Futura Condensed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41DB9D-D750-4E0F-82FF-55A5F23580C5}"/>
              </a:ext>
            </a:extLst>
          </p:cNvPr>
          <p:cNvSpPr txBox="1">
            <a:spLocks/>
          </p:cNvSpPr>
          <p:nvPr/>
        </p:nvSpPr>
        <p:spPr>
          <a:xfrm>
            <a:off x="609600" y="607116"/>
            <a:ext cx="8229600" cy="833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Success Story</a:t>
            </a:r>
          </a:p>
        </p:txBody>
      </p:sp>
    </p:spTree>
    <p:extLst>
      <p:ext uri="{BB962C8B-B14F-4D97-AF65-F5344CB8AC3E}">
        <p14:creationId xmlns:p14="http://schemas.microsoft.com/office/powerpoint/2010/main" val="128728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787350" y="27279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A4786-99EE-4C2D-9733-D4B872C9A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60847"/>
            <a:ext cx="3810000" cy="76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CDA62-9C77-4278-A038-CF8EF7DFC349}"/>
              </a:ext>
            </a:extLst>
          </p:cNvPr>
          <p:cNvSpPr txBox="1"/>
          <p:nvPr/>
        </p:nvSpPr>
        <p:spPr>
          <a:xfrm>
            <a:off x="347022" y="2522675"/>
            <a:ext cx="37333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Developed taglines, brand positioning and new content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Conducted in-depth market research and developed the company’s UVP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Created and launched a themed promotional campaign, in partnership with humanitarian organizations in economically disadvantaged communities, called “Get One Give One”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4271F-26CF-46D4-8A0A-2C87E652B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3" y="2322847"/>
            <a:ext cx="4727361" cy="3361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704509-AF5E-438E-BC1A-D96A4D4958B7}"/>
              </a:ext>
            </a:extLst>
          </p:cNvPr>
          <p:cNvSpPr txBox="1">
            <a:spLocks/>
          </p:cNvSpPr>
          <p:nvPr/>
        </p:nvSpPr>
        <p:spPr>
          <a:xfrm>
            <a:off x="609600" y="607116"/>
            <a:ext cx="8229600" cy="833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Success Story</a:t>
            </a:r>
          </a:p>
        </p:txBody>
      </p:sp>
    </p:spTree>
    <p:extLst>
      <p:ext uri="{BB962C8B-B14F-4D97-AF65-F5344CB8AC3E}">
        <p14:creationId xmlns:p14="http://schemas.microsoft.com/office/powerpoint/2010/main" val="271274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ECFF57-A209-4E59-B47A-5316A6F5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7FDEE-2179-4689-9FE2-ABA58F1C9E15}"/>
              </a:ext>
            </a:extLst>
          </p:cNvPr>
          <p:cNvSpPr txBox="1"/>
          <p:nvPr/>
        </p:nvSpPr>
        <p:spPr>
          <a:xfrm>
            <a:off x="549212" y="3352079"/>
            <a:ext cx="4441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Developed a comprehensive public relations strategy to increase brand awareness of MakeOffices (formerly ÜberOffices) in key target markets.</a:t>
            </a:r>
          </a:p>
          <a:p>
            <a:endParaRPr lang="en-US" dirty="0">
              <a:solidFill>
                <a:schemeClr val="tx2"/>
              </a:solidFill>
              <a:latin typeface="Trade Gothic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</a:rPr>
              <a:t>Earned top-tier media coverage: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  <a:hlinkClick r:id="rId2"/>
              </a:rPr>
              <a:t>Crain’s Chicago Business</a:t>
            </a:r>
            <a:endParaRPr lang="en-US" dirty="0">
              <a:solidFill>
                <a:schemeClr val="tx2"/>
              </a:solidFill>
              <a:latin typeface="Trade Gothic 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  <a:hlinkClick r:id="rId3"/>
              </a:rPr>
              <a:t>Bethesda Magazine</a:t>
            </a:r>
            <a:endParaRPr lang="en-US" dirty="0">
              <a:solidFill>
                <a:schemeClr val="tx2"/>
              </a:solidFill>
              <a:latin typeface="Trade Gothic 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  <a:hlinkClick r:id="rId4"/>
              </a:rPr>
              <a:t>The Washington Business Journal</a:t>
            </a:r>
            <a:endParaRPr lang="en-US" dirty="0">
              <a:solidFill>
                <a:schemeClr val="tx2"/>
              </a:solidFill>
              <a:latin typeface="Trade Gothic 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  <a:latin typeface="Trade Gothic LT"/>
                <a:hlinkClick r:id="rId5"/>
              </a:rPr>
              <a:t>SmartCEO</a:t>
            </a:r>
            <a:endParaRPr lang="en-US" dirty="0">
              <a:solidFill>
                <a:schemeClr val="tx2"/>
              </a:solidFill>
              <a:latin typeface="Trade Gothic 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Trade Gothic LT"/>
                <a:hlinkClick r:id="rId6"/>
              </a:rPr>
              <a:t>Technical.ly DC</a:t>
            </a:r>
            <a:endParaRPr lang="en-US" dirty="0">
              <a:solidFill>
                <a:schemeClr val="tx2"/>
              </a:solidFill>
              <a:latin typeface="Trade Gothic LT"/>
            </a:endParaRPr>
          </a:p>
          <a:p>
            <a:endParaRPr lang="en-US" dirty="0"/>
          </a:p>
        </p:txBody>
      </p:sp>
      <p:pic>
        <p:nvPicPr>
          <p:cNvPr id="7" name="Picture 6" descr="A drawing of a person&#10;&#10;Description generated with high confidence">
            <a:extLst>
              <a:ext uri="{FF2B5EF4-FFF2-40B4-BE49-F238E27FC236}">
                <a16:creationId xmlns:a16="http://schemas.microsoft.com/office/drawing/2014/main" id="{74CDE40C-74A4-430C-8D5D-00950535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755" y="1440329"/>
            <a:ext cx="1817163" cy="1817163"/>
          </a:xfrm>
          <a:prstGeom prst="rect">
            <a:avLst/>
          </a:prstGeom>
        </p:spPr>
      </p:pic>
      <p:pic>
        <p:nvPicPr>
          <p:cNvPr id="9" name="Picture 8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A48A2939-2C93-4A02-95EA-83052E6FF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910" y="136525"/>
            <a:ext cx="2913878" cy="3369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03BA5E2-A01E-4F61-8E78-5EC0BACC8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4013" y="3472303"/>
            <a:ext cx="3527672" cy="324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2BB6E5-B1B5-4766-BDE7-E7A70086D185}"/>
              </a:ext>
            </a:extLst>
          </p:cNvPr>
          <p:cNvSpPr txBox="1">
            <a:spLocks/>
          </p:cNvSpPr>
          <p:nvPr/>
        </p:nvSpPr>
        <p:spPr>
          <a:xfrm>
            <a:off x="609600" y="607116"/>
            <a:ext cx="8229600" cy="833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Success Story</a:t>
            </a:r>
          </a:p>
        </p:txBody>
      </p:sp>
    </p:spTree>
    <p:extLst>
      <p:ext uri="{BB962C8B-B14F-4D97-AF65-F5344CB8AC3E}">
        <p14:creationId xmlns:p14="http://schemas.microsoft.com/office/powerpoint/2010/main" val="236058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utsouced_marketing_support.jpg"/>
          <p:cNvPicPr>
            <a:picLocks noChangeAspect="1"/>
          </p:cNvPicPr>
          <p:nvPr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6" y="0"/>
            <a:ext cx="9144000" cy="68580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7200" y="2651641"/>
            <a:ext cx="3670167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374755"/>
                </a:solidFill>
                <a:latin typeface="Trade Gothic LT"/>
                <a:cs typeface="Trade Gothic LT"/>
              </a:rPr>
              <a:t>Provide both strategic direction and execution</a:t>
            </a:r>
          </a:p>
          <a:p>
            <a:pPr marL="0" indent="0">
              <a:buNone/>
            </a:pPr>
            <a:endParaRPr lang="en-US" sz="1800" dirty="0">
              <a:solidFill>
                <a:srgbClr val="374755"/>
              </a:solidFill>
              <a:latin typeface="Trade Gothic LT"/>
              <a:cs typeface="Trade Gothic LT"/>
            </a:endParaRPr>
          </a:p>
          <a:p>
            <a:r>
              <a:rPr lang="en-US" sz="1800" dirty="0">
                <a:solidFill>
                  <a:srgbClr val="374755"/>
                </a:solidFill>
                <a:latin typeface="Trade Gothic LT"/>
                <a:cs typeface="Trade Gothic LT"/>
              </a:rPr>
              <a:t>Develop comprehensive, integrated marketing and communications plans and tactics, along with SMART goals, KPIs and metrics</a:t>
            </a:r>
          </a:p>
          <a:p>
            <a:pPr marL="0" indent="0">
              <a:buNone/>
            </a:pPr>
            <a:endParaRPr lang="en-US" sz="1800" dirty="0">
              <a:solidFill>
                <a:srgbClr val="374755"/>
              </a:solidFill>
              <a:latin typeface="Trade Gothic LT"/>
              <a:cs typeface="Trade Gothic LT"/>
            </a:endParaRPr>
          </a:p>
          <a:p>
            <a:r>
              <a:rPr lang="en-US" sz="1800" dirty="0">
                <a:solidFill>
                  <a:srgbClr val="374755"/>
                </a:solidFill>
                <a:latin typeface="Trade Gothic LT"/>
                <a:cs typeface="Trade Gothic LT"/>
              </a:rPr>
              <a:t>Focus on long-term goals, objectives and results </a:t>
            </a:r>
            <a:r>
              <a:rPr lang="en-US" sz="1800" i="1" dirty="0">
                <a:solidFill>
                  <a:srgbClr val="374755"/>
                </a:solidFill>
                <a:latin typeface="Trade Gothic LT"/>
                <a:cs typeface="Trade Gothic LT"/>
              </a:rPr>
              <a:t>and </a:t>
            </a:r>
            <a:r>
              <a:rPr lang="en-US" sz="1800" dirty="0">
                <a:solidFill>
                  <a:srgbClr val="374755"/>
                </a:solidFill>
                <a:latin typeface="Trade Gothic LT"/>
                <a:cs typeface="Trade Gothic LT"/>
              </a:rPr>
              <a:t>handling immediate needs or unexpected opportunities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572" y="1271187"/>
            <a:ext cx="3999416" cy="1262933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rgbClr val="1F497D"/>
                </a:solidFill>
                <a:latin typeface="Futura Condensed"/>
                <a:cs typeface="Futura Condensed"/>
              </a:rPr>
              <a:t>Virtual CMO/VP of Communications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4515" y="15948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044560" y="2651641"/>
            <a:ext cx="3746674" cy="35825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374755"/>
                </a:solidFill>
                <a:latin typeface="Trade Gothic LT"/>
                <a:cs typeface="Trade Gothic LT"/>
              </a:rPr>
              <a:t>Provide extra bandwidth when your in-house marketing and communications team is at capacity</a:t>
            </a:r>
          </a:p>
          <a:p>
            <a:endParaRPr lang="en-US" sz="1800" dirty="0">
              <a:solidFill>
                <a:srgbClr val="374755"/>
              </a:solidFill>
              <a:latin typeface="Trade Gothic LT"/>
              <a:cs typeface="Trade Gothic 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Collaborate on execution and assessment of marketing and communications plans and tactics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755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Support your team during a product or service launch, rebrand or period of rapid growth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44560" y="1171240"/>
            <a:ext cx="4099440" cy="136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Outsourced MarComm Support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621240" y="2651641"/>
            <a:ext cx="0" cy="3704709"/>
          </a:xfrm>
          <a:prstGeom prst="line">
            <a:avLst/>
          </a:prstGeom>
          <a:ln>
            <a:solidFill>
              <a:srgbClr val="374755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320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52612"/>
            <a:ext cx="9144000" cy="3305175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Questions?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3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asolve 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40" y="2895600"/>
            <a:ext cx="3429000" cy="10668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0" y="2693988"/>
            <a:ext cx="407699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cs typeface="Trade Gothic LT"/>
              </a:rPr>
              <a:t>Ethan Assal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cs typeface="Trade Gothic LT"/>
                <a:hlinkClick r:id="rId3"/>
              </a:rPr>
              <a:t>ethan@verasolve.com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4755"/>
              </a:solidFill>
              <a:effectLst/>
              <a:uLnTx/>
              <a:uFillTx/>
              <a:latin typeface="Trade Gothic LT"/>
              <a:cs typeface="Trade Gothic 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cs typeface="Trade Gothic LT"/>
              </a:rPr>
              <a:t>301.807.6390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4755"/>
                </a:solidFill>
                <a:effectLst/>
                <a:uLnTx/>
                <a:uFillTx/>
                <a:latin typeface="Trade Gothic LT"/>
                <a:cs typeface="Trade Gothic LT"/>
                <a:hlinkClick r:id="rId4"/>
              </a:rPr>
              <a:t>www.verasolve.com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4755"/>
              </a:solidFill>
              <a:effectLst/>
              <a:uLnTx/>
              <a:uFillTx/>
              <a:latin typeface="Trade Gothic LT"/>
              <a:cs typeface="Trade Gothic LT"/>
            </a:endParaRPr>
          </a:p>
        </p:txBody>
      </p:sp>
    </p:spTree>
    <p:extLst>
      <p:ext uri="{BB962C8B-B14F-4D97-AF65-F5344CB8AC3E}">
        <p14:creationId xmlns:p14="http://schemas.microsoft.com/office/powerpoint/2010/main" val="60717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6896"/>
            <a:ext cx="9144000" cy="58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1F497D"/>
                </a:solidFill>
                <a:latin typeface="Futura Condensed"/>
                <a:cs typeface="Lato Black"/>
              </a:rPr>
              <a:t>Our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5112"/>
            <a:ext cx="8229600" cy="215014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</a:rPr>
              <a:t>We help our startup clients </a:t>
            </a:r>
            <a:r>
              <a:rPr lang="en-US" b="1" dirty="0">
                <a:solidFill>
                  <a:srgbClr val="1F497D"/>
                </a:solidFill>
                <a:latin typeface="Trade Gothic LT"/>
              </a:rPr>
              <a:t>boost brand recognition, enhance credibility among key decision makers and influencers </a:t>
            </a:r>
            <a:r>
              <a:rPr lang="en-US" dirty="0">
                <a:solidFill>
                  <a:srgbClr val="1F497D"/>
                </a:solidFill>
                <a:latin typeface="Trade Gothic LT"/>
              </a:rPr>
              <a:t>and</a:t>
            </a:r>
            <a:r>
              <a:rPr lang="en-US" b="1" dirty="0">
                <a:solidFill>
                  <a:srgbClr val="1F497D"/>
                </a:solidFill>
                <a:latin typeface="Trade Gothic LT"/>
              </a:rPr>
              <a:t> help reach new, qualified customers to grow their business </a:t>
            </a:r>
            <a:r>
              <a:rPr lang="en-US" dirty="0">
                <a:solidFill>
                  <a:srgbClr val="1F497D"/>
                </a:solidFill>
                <a:latin typeface="Trade Gothic LT"/>
              </a:rPr>
              <a:t>by developing and/or implementing integrated marketing, PR/communications, branding and social media strategies.</a:t>
            </a:r>
          </a:p>
          <a:p>
            <a:pPr marL="0" lvl="1" indent="0">
              <a:buNone/>
            </a:pPr>
            <a:endParaRPr lang="en-US" sz="900" dirty="0">
              <a:solidFill>
                <a:srgbClr val="1F497D"/>
              </a:solidFill>
              <a:latin typeface="Trade Gothic LT"/>
            </a:endParaRPr>
          </a:p>
          <a:p>
            <a:pPr marL="0" lvl="1" indent="0">
              <a:buNone/>
            </a:pPr>
            <a:endParaRPr lang="en-US" sz="900" dirty="0">
              <a:solidFill>
                <a:srgbClr val="1F497D"/>
              </a:solidFill>
              <a:latin typeface="Trade Gothic LT"/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</a:rPr>
              <a:t>A sampling of our early stage, angel or VC-backed clients include: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A drawing of a person&#10;&#10;Description generated with high confidence">
            <a:extLst>
              <a:ext uri="{FF2B5EF4-FFF2-40B4-BE49-F238E27FC236}">
                <a16:creationId xmlns:a16="http://schemas.microsoft.com/office/drawing/2014/main" id="{C11AABAE-9D5D-434E-BBB7-2BC7ADC4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028777"/>
            <a:ext cx="1926111" cy="1926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B7B70F-5137-4798-8698-2B1B248C5B6E}"/>
              </a:ext>
            </a:extLst>
          </p:cNvPr>
          <p:cNvPicPr/>
          <p:nvPr/>
        </p:nvPicPr>
        <p:blipFill rotWithShape="1">
          <a:blip r:embed="rId4"/>
          <a:srcRect l="22222" t="40001" r="53526" b="39622"/>
          <a:stretch/>
        </p:blipFill>
        <p:spPr bwMode="auto">
          <a:xfrm>
            <a:off x="746125" y="4216718"/>
            <a:ext cx="3232150" cy="83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FA3874-5916-4A92-9A08-826AD6458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958" y="4216718"/>
            <a:ext cx="1670378" cy="1670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9CD5DE-CAC4-40FD-87F4-2278CD954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192888"/>
            <a:ext cx="381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2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73792"/>
            <a:ext cx="9144000" cy="58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7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Futura Condensed"/>
                <a:cs typeface="Lato Black"/>
              </a:rPr>
              <a:t>How We Work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358939"/>
            <a:ext cx="8229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Trade Gothic LT"/>
              </a:rPr>
              <a:t>Experts on-demand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Trade Gothic LT"/>
              </a:rPr>
              <a:t>The strategic expertise of a virtual, fractional CMO/VP of Communications at ⅓ to ¼ the cost of hiring a CMO or VP</a:t>
            </a:r>
          </a:p>
          <a:p>
            <a:endParaRPr lang="en-US" b="1" dirty="0">
              <a:solidFill>
                <a:srgbClr val="1F497D"/>
              </a:solidFill>
              <a:latin typeface="Trade Gothic LT"/>
            </a:endParaRPr>
          </a:p>
          <a:p>
            <a:r>
              <a:rPr lang="en-US" b="1" dirty="0">
                <a:solidFill>
                  <a:srgbClr val="1F497D"/>
                </a:solidFill>
                <a:latin typeface="Trade Gothic LT"/>
              </a:rPr>
              <a:t>Outbound and inbound marketing and communications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Trade Gothic LT"/>
              </a:rPr>
              <a:t>Director-level tactical marketing, communications, branding and social media expertise at the cost of an administrative assistant</a:t>
            </a:r>
          </a:p>
          <a:p>
            <a:pPr marL="0" indent="0">
              <a:buNone/>
            </a:pPr>
            <a:endParaRPr lang="en-US" dirty="0">
              <a:solidFill>
                <a:srgbClr val="1F497D"/>
              </a:solidFill>
              <a:latin typeface="Trade Gothic LT"/>
            </a:endParaRPr>
          </a:p>
          <a:p>
            <a:r>
              <a:rPr lang="en-US" b="1" dirty="0">
                <a:solidFill>
                  <a:srgbClr val="1F497D"/>
                </a:solidFill>
                <a:latin typeface="Trade Gothic LT"/>
              </a:rPr>
              <a:t>Performance</a:t>
            </a:r>
            <a:r>
              <a:rPr lang="en-US" sz="2000" b="1" dirty="0">
                <a:solidFill>
                  <a:srgbClr val="1F497D"/>
                </a:solidFill>
                <a:latin typeface="Trade Gothic LT"/>
              </a:rPr>
              <a:t>-driven</a:t>
            </a:r>
            <a:r>
              <a:rPr lang="en-US" sz="2000" dirty="0">
                <a:solidFill>
                  <a:srgbClr val="1F497D"/>
                </a:solidFill>
                <a:latin typeface="Trade Gothic LT"/>
              </a:rPr>
              <a:t> 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Trade Gothic LT"/>
              </a:rPr>
              <a:t>Add value by driving brand exposure, generating qualified leads, increase </a:t>
            </a:r>
            <a:r>
              <a:rPr lang="en-US">
                <a:solidFill>
                  <a:srgbClr val="1F497D"/>
                </a:solidFill>
                <a:latin typeface="Trade Gothic LT"/>
              </a:rPr>
              <a:t>closing ratios, </a:t>
            </a:r>
            <a:r>
              <a:rPr lang="en-US" dirty="0">
                <a:solidFill>
                  <a:srgbClr val="1F497D"/>
                </a:solidFill>
                <a:latin typeface="Trade Gothic LT"/>
              </a:rPr>
              <a:t>and helping BD teams close new business</a:t>
            </a:r>
          </a:p>
          <a:p>
            <a:endParaRPr lang="en-US" sz="2000" dirty="0">
              <a:solidFill>
                <a:srgbClr val="1F497D"/>
              </a:solidFill>
              <a:latin typeface="Trade Gothic LT"/>
            </a:endParaRPr>
          </a:p>
          <a:p>
            <a:r>
              <a:rPr lang="en-US" sz="2000" b="1" dirty="0">
                <a:solidFill>
                  <a:srgbClr val="1F497D"/>
                </a:solidFill>
                <a:latin typeface="Trade Gothic LT"/>
              </a:rPr>
              <a:t>Flexible model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Trade Gothic LT"/>
              </a:rPr>
              <a:t>Services delivered month-to-month for a flat, fixed fee that can be cancelled with two weeks’ notice</a:t>
            </a:r>
          </a:p>
          <a:p>
            <a:pPr marL="0" indent="0">
              <a:buNone/>
            </a:pPr>
            <a:endParaRPr lang="en-US" sz="2000" dirty="0">
              <a:solidFill>
                <a:srgbClr val="1F497D"/>
              </a:solidFill>
              <a:latin typeface="Lato Regular"/>
              <a:cs typeface="Lato Regula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6D9E-3BA7-1945-8F30-023BAD3CF9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6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earch_web.jpg"/>
          <p:cNvPicPr>
            <a:picLocks noChangeAspect="1"/>
          </p:cNvPicPr>
          <p:nvPr/>
        </p:nvPicPr>
        <p:blipFill rotWithShape="1">
          <a:blip r:embed="rId3" cstate="email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33"/>
            <a:ext cx="6553200" cy="6860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5113" y="0"/>
            <a:ext cx="4028887" cy="6858000"/>
          </a:xfrm>
          <a:prstGeom prst="rect">
            <a:avLst/>
          </a:prstGeom>
          <a:solidFill>
            <a:srgbClr val="778E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94877"/>
            <a:ext cx="4352182" cy="533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Verasolve believes research is the foundation for a solid marketing, PR, branding and social media strategy. </a:t>
            </a:r>
          </a:p>
          <a:p>
            <a:pPr marL="0" indent="0" fontAlgn="base">
              <a:buNone/>
            </a:pPr>
            <a:endParaRPr lang="en-US" sz="1050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We conduct client, competitor, prospect and/or employee research, then analyze the results in order to develop strategic, integrated plans, associated tactics, KPIs and metrics for measuring success or the need for course corrections.</a:t>
            </a:r>
          </a:p>
          <a:p>
            <a:pPr marL="0" indent="0" fontAlgn="base">
              <a:buNone/>
            </a:pPr>
            <a:endParaRPr lang="en-US" sz="1000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Our expertise enables you to look at the big picture before making decisions about the details designed to position your company for growth.</a:t>
            </a:r>
          </a:p>
          <a:p>
            <a:pPr marL="0" indent="0">
              <a:buNone/>
            </a:pPr>
            <a:endParaRPr lang="en-US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>
              <a:buNone/>
            </a:pPr>
            <a:endParaRPr lang="en-US" sz="2000" dirty="0">
              <a:solidFill>
                <a:srgbClr val="1F497D"/>
              </a:solidFill>
              <a:latin typeface="Trade Gothic LT"/>
              <a:cs typeface="Trade Gothic 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1634"/>
            <a:ext cx="4458012" cy="83321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497D"/>
                </a:solidFill>
                <a:latin typeface="Futura Condensed"/>
                <a:cs typeface="Futura Condensed"/>
              </a:rPr>
              <a:t>Research &amp; Strategy</a:t>
            </a:r>
          </a:p>
        </p:txBody>
      </p:sp>
      <p:sp>
        <p:nvSpPr>
          <p:cNvPr id="3" name="Rectangle 2"/>
          <p:cNvSpPr/>
          <p:nvPr/>
        </p:nvSpPr>
        <p:spPr>
          <a:xfrm>
            <a:off x="5297559" y="403968"/>
            <a:ext cx="3663994" cy="595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Auditing and benchmarking existing marketing, PR, branding and social media efforts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Competitor research and analysis</a:t>
            </a: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Client and prospect surveys</a:t>
            </a: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interviews/focus groups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Employee surveys/interviews/focus groups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Setting SMART goals and objectives (specific, measurable, actionable, realistic and time-based)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Identifying KPIs and metrics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Determining tactics 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Establish budgets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Developing timelines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385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nding_web.jpg"/>
          <p:cNvPicPr>
            <a:picLocks noChangeAspect="1"/>
          </p:cNvPicPr>
          <p:nvPr/>
        </p:nvPicPr>
        <p:blipFill rotWithShape="1"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4" y="0"/>
            <a:ext cx="511511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5113" y="0"/>
            <a:ext cx="4028887" cy="6858000"/>
          </a:xfrm>
          <a:prstGeom prst="rect">
            <a:avLst/>
          </a:prstGeom>
          <a:solidFill>
            <a:srgbClr val="778E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50875"/>
            <a:ext cx="8229600" cy="63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Branding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3613" y="1306430"/>
            <a:ext cx="317188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Branding strategy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Branding workshops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Naming and tagline workshops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Messaging workshops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Logo development</a:t>
            </a:r>
          </a:p>
          <a:p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Brand identity and style guidelines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587886"/>
            <a:ext cx="41148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Your brand communicates your company’s vision, values and key  differentiators. It’s one of the most important components of your marketing and communications strategy.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Whether you’re re-evaluating your branding strategy, creating a new brand or jumpstarting an existing one, Verasolve works with you to uncover your company’s truths: your story, y</a:t>
            </a:r>
            <a:r>
              <a:rPr lang="en-US" sz="2000" dirty="0">
                <a:solidFill>
                  <a:srgbClr val="1F497D"/>
                </a:solidFill>
                <a:latin typeface="Trade Gothic LT"/>
                <a:cs typeface="Trade Gothic LT"/>
              </a:rPr>
              <a:t>our reputation, 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our legacy.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239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eting_web.jpg"/>
          <p:cNvPicPr>
            <a:picLocks noChangeAspect="1"/>
          </p:cNvPicPr>
          <p:nvPr/>
        </p:nvPicPr>
        <p:blipFill rotWithShape="1">
          <a:blip r:embed="rId3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15113" cy="68580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94877"/>
            <a:ext cx="435218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Verasolve works with you to create targeted marketing strategies tailored to your company’s goals and objectives. </a:t>
            </a:r>
          </a:p>
          <a:p>
            <a:pPr marL="0" indent="0">
              <a:buNone/>
            </a:pPr>
            <a:endParaRPr lang="en-US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We drive initiatives that showcase your company’s unique value proposition (UVP) to successfully compete in the marketplace – and even take market share from competitors.</a:t>
            </a:r>
          </a:p>
          <a:p>
            <a:endParaRPr lang="en-US" sz="2000" dirty="0">
              <a:solidFill>
                <a:srgbClr val="1F497D"/>
              </a:solidFill>
              <a:latin typeface="Trade Gothic LT"/>
              <a:cs typeface="Trade Gothic 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1634"/>
            <a:ext cx="4458012" cy="83321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497D"/>
                </a:solidFill>
                <a:latin typeface="Futura Condensed"/>
                <a:cs typeface="Futura Condensed"/>
              </a:rPr>
              <a:t>Marketing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5113" y="0"/>
            <a:ext cx="4028887" cy="6858000"/>
          </a:xfrm>
          <a:prstGeom prst="rect">
            <a:avLst/>
          </a:prstGeom>
          <a:solidFill>
            <a:srgbClr val="778E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5112" y="9236"/>
            <a:ext cx="4028887" cy="713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Marketing and GTM strategies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Messaging and UVPs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Websites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Strategy, sitemaps, content, cop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y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Content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Blogs, newsletters, whitepapers, videos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Collateral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Capabilities statements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Brochures and one-pagers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Past performances/case studies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PPT presentations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Campaigns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Direct mail and email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Drip marketing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Lead and client nurturing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Vertical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Events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Seminars/webinars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Trade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shows/conferences</a:t>
            </a:r>
          </a:p>
          <a:p>
            <a:pPr marL="285750" lvl="0" indent="-285750">
              <a:lnSpc>
                <a:spcPct val="130000"/>
              </a:lnSpc>
              <a:buFont typeface="Arial"/>
              <a:buChar char="•"/>
              <a:defRPr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Employer branding for recruitment and retention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Employee surveys, testimonials, videos, testimonials, online reviews, newsletters, job postings, etc.</a:t>
            </a:r>
          </a:p>
          <a:p>
            <a:pPr marL="285750" lvl="0" indent="-285750">
              <a:lnSpc>
                <a:spcPct val="130000"/>
              </a:lnSpc>
              <a:buFont typeface="Arial"/>
              <a:buChar char="•"/>
              <a:defRPr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Measurement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sz="1350" dirty="0">
                <a:solidFill>
                  <a:srgbClr val="FFFFFF"/>
                </a:solidFill>
                <a:latin typeface="Trade Gothic LT"/>
                <a:cs typeface="Trade Gothic LT"/>
              </a:rPr>
              <a:t>Benchmarking, SMART goals, KPIs, metrics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</p:spTree>
    <p:extLst>
      <p:ext uri="{BB962C8B-B14F-4D97-AF65-F5344CB8AC3E}">
        <p14:creationId xmlns:p14="http://schemas.microsoft.com/office/powerpoint/2010/main" val="340975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blic_relations_web.jpg"/>
          <p:cNvPicPr>
            <a:picLocks noChangeAspect="1"/>
          </p:cNvPicPr>
          <p:nvPr/>
        </p:nvPicPr>
        <p:blipFill rotWithShape="1">
          <a:blip r:embed="rId3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565844" cy="687564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94877"/>
            <a:ext cx="43521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Communicate your brand story and UVP to target publics by publicizing timely, newsworthy topics and events.</a:t>
            </a:r>
          </a:p>
          <a:p>
            <a:pPr marL="0" indent="0">
              <a:buNone/>
            </a:pPr>
            <a:endParaRPr lang="en-US" sz="1000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Leverage your best asset—the expertise of your company’s leadership and subject matter experts (SMEs).</a:t>
            </a:r>
          </a:p>
          <a:p>
            <a:pPr marL="0" indent="0">
              <a:buNone/>
            </a:pPr>
            <a:endParaRPr lang="en-US" sz="1000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We position your executives as thought leaders and “go-to” industry experts,  and your company as </a:t>
            </a:r>
            <a:r>
              <a:rPr lang="en-US" i="1" dirty="0">
                <a:solidFill>
                  <a:srgbClr val="1F497D"/>
                </a:solidFill>
                <a:latin typeface="Trade Gothic LT"/>
                <a:cs typeface="Trade Gothic LT"/>
              </a:rPr>
              <a:t>the</a:t>
            </a: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 place to work, primarily through </a:t>
            </a:r>
            <a:r>
              <a:rPr lang="en-US" i="1" dirty="0">
                <a:solidFill>
                  <a:srgbClr val="1F497D"/>
                </a:solidFill>
                <a:latin typeface="Trade Gothic LT"/>
                <a:cs typeface="Trade Gothic LT"/>
              </a:rPr>
              <a:t>earned</a:t>
            </a: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 media –amplifying brand exposure, enhancing credibility and fostering trust among potential clients and employees.</a:t>
            </a:r>
            <a:endParaRPr lang="en-US" sz="2000" dirty="0">
              <a:solidFill>
                <a:srgbClr val="1F497D"/>
              </a:solidFill>
              <a:latin typeface="Trade Gothic LT"/>
              <a:cs typeface="Trade Gothic 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1634"/>
            <a:ext cx="4458012" cy="83321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497D"/>
                </a:solidFill>
                <a:latin typeface="Futura Condensed"/>
                <a:cs typeface="Futura Condensed"/>
              </a:rPr>
              <a:t>Public Relations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5113" y="0"/>
            <a:ext cx="4028887" cy="6858000"/>
          </a:xfrm>
          <a:prstGeom prst="rect">
            <a:avLst/>
          </a:prstGeom>
          <a:solidFill>
            <a:srgbClr val="778E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4515" y="15948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7559" y="741143"/>
            <a:ext cx="3663994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Thought leadership/executive visibility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Bylined articles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Whitepapers and reports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Media interviews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Speaking opportunities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Media relations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News releases/alerts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Article/interview pitches</a:t>
            </a: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Media kits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Corporate social responsibility (CSR) promotion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742950" lvl="1" indent="-285750" fontAlgn="base">
              <a:lnSpc>
                <a:spcPct val="130000"/>
              </a:lnSpc>
              <a:buFont typeface="Arial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Awards</a:t>
            </a:r>
          </a:p>
          <a:p>
            <a:pPr marL="285750" marR="0" lvl="0" indent="-285750" algn="l" defTabSz="4572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lvl="0" indent="-285750">
              <a:lnSpc>
                <a:spcPct val="13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Measurement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Benchmarking, SMART goals, KPIs, metrics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864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15113" y="0"/>
            <a:ext cx="4028887" cy="6858000"/>
          </a:xfrm>
          <a:prstGeom prst="rect">
            <a:avLst/>
          </a:prstGeom>
          <a:solidFill>
            <a:srgbClr val="778EA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social_media_web.jpg"/>
          <p:cNvPicPr>
            <a:picLocks noChangeAspect="1"/>
          </p:cNvPicPr>
          <p:nvPr/>
        </p:nvPicPr>
        <p:blipFill rotWithShape="1">
          <a:blip r:embed="rId3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15114" cy="6874712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594877"/>
            <a:ext cx="43521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We know the importance of strengthening relationships and turning strangers into clients. </a:t>
            </a:r>
          </a:p>
          <a:p>
            <a:pPr marL="0" indent="0" fontAlgn="base">
              <a:buNone/>
            </a:pPr>
            <a:endParaRPr lang="en-US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An active, strategic social media presence works to both humanize and legitimize your company.</a:t>
            </a:r>
          </a:p>
          <a:p>
            <a:pPr marL="0" indent="0" fontAlgn="base">
              <a:buNone/>
            </a:pPr>
            <a:endParaRPr lang="en-US" dirty="0">
              <a:solidFill>
                <a:srgbClr val="1F497D"/>
              </a:solidFill>
              <a:latin typeface="Trade Gothic LT"/>
              <a:cs typeface="Trade Gothic LT"/>
            </a:endParaRPr>
          </a:p>
          <a:p>
            <a:pPr marL="0" indent="0" fontAlgn="base">
              <a:buNone/>
            </a:pPr>
            <a:r>
              <a:rPr lang="en-US" dirty="0">
                <a:solidFill>
                  <a:srgbClr val="1F497D"/>
                </a:solidFill>
                <a:latin typeface="Trade Gothic LT"/>
                <a:cs typeface="Trade Gothic LT"/>
              </a:rPr>
              <a:t>We help you magnify brand awareness, promote thought leadership and engage with target audiences by putting relevant, informative and educational content in front of important centers of influence and decision makers.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1634"/>
            <a:ext cx="4458012" cy="83321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F497D"/>
                </a:solidFill>
                <a:latin typeface="Futura Condensed"/>
                <a:cs typeface="Futura Condensed"/>
              </a:rPr>
              <a:t>Social Media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4515" y="15948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5584" y="453196"/>
            <a:ext cx="3663994" cy="590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buFont typeface="Arial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Strategy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Platforms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Posts/updates and/or ads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Frequency/cadence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Follows, likes, hashtags</a:t>
            </a:r>
          </a:p>
          <a:p>
            <a:pPr marL="742950" lvl="1" indent="-285750" fontAlgn="base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Content calendar</a:t>
            </a:r>
          </a:p>
          <a:p>
            <a:pPr lvl="1" fontAlgn="base"/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Platform set-up 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Creation and/or enhancement of company page(s) and executive profiles 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Content research and/or development 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solidFill>
                <a:srgbClr val="FFFFFF"/>
              </a:solidFill>
              <a:latin typeface="Trade Gothic LT"/>
              <a:cs typeface="Trade Gothic LT"/>
            </a:endParaRP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Training</a:t>
            </a:r>
          </a:p>
          <a:p>
            <a:pPr marL="285750" marR="0" lvl="0" indent="-285750" algn="l" defTabSz="4572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marR="0" lvl="0" indent="-2857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Trade Gothic LT"/>
              </a:rPr>
              <a:t>Dashboard management, including analytics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  <a:p>
            <a:pPr marL="285750" lvl="0" indent="-285750">
              <a:lnSpc>
                <a:spcPct val="13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Measurement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Trade Gothic LT"/>
                <a:cs typeface="Trade Gothic LT"/>
              </a:rPr>
              <a:t>Benchmarking, SMART goals, KPIs, metrics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Trade Gothic 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649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454716"/>
            <a:ext cx="8229600" cy="833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Lato Regular"/>
                <a:ea typeface="+mj-ea"/>
                <a:cs typeface="Lato Regular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utura Condensed"/>
                <a:ea typeface="+mj-ea"/>
                <a:cs typeface="Futura Condensed"/>
              </a:rPr>
              <a:t>Success Story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787350" y="27279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A6D9E-3BA7-1945-8F30-023BAD3C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Regular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Regular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573FC6-92EC-4B9A-86BA-E3C3F3A3B34C}"/>
              </a:ext>
            </a:extLst>
          </p:cNvPr>
          <p:cNvSpPr/>
          <p:nvPr/>
        </p:nvSpPr>
        <p:spPr>
          <a:xfrm>
            <a:off x="457200" y="2504462"/>
            <a:ext cx="4303986" cy="3751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Allective is a global community of wealth creators, successful families and executives.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Developed taglines and UVPs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Researched and recommended strategy for a new brand design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Provided creative direction for a redesigned website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Conducted a social media audit and created brand-aligned content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2"/>
                </a:solidFill>
                <a:latin typeface="Trade Gothic LT"/>
                <a:ea typeface="Calibri" panose="020F0502020204030204" pitchFamily="34" charset="0"/>
                <a:cs typeface="Times New Roman" panose="02020603050405020304" pitchFamily="18" charset="0"/>
              </a:rPr>
              <a:t>Created a style guide for consistent, on-brand materials, content and communications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D6C7A-3312-4C79-98FA-D27D5256026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r="46261" b="12257"/>
          <a:stretch/>
        </p:blipFill>
        <p:spPr bwMode="auto">
          <a:xfrm>
            <a:off x="4826527" y="1866407"/>
            <a:ext cx="4051943" cy="187817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C56AC8-43A5-4B7D-83D0-42C3F0685473}"/>
              </a:ext>
            </a:extLst>
          </p:cNvPr>
          <p:cNvPicPr/>
          <p:nvPr/>
        </p:nvPicPr>
        <p:blipFill rotWithShape="1">
          <a:blip r:embed="rId4"/>
          <a:srcRect l="22222" t="40001" r="53526" b="39622"/>
          <a:stretch/>
        </p:blipFill>
        <p:spPr bwMode="auto">
          <a:xfrm>
            <a:off x="993118" y="1449847"/>
            <a:ext cx="3232150" cy="83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CA4AA5-5DBD-42EF-8D63-3F2473051CA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r="46581" b="12256"/>
          <a:stretch/>
        </p:blipFill>
        <p:spPr bwMode="auto">
          <a:xfrm>
            <a:off x="4826527" y="4084622"/>
            <a:ext cx="4051943" cy="211430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708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1101</Words>
  <Application>Microsoft Office PowerPoint</Application>
  <PresentationFormat>On-screen Show (4:3)</PresentationFormat>
  <Paragraphs>207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Futura Condensed</vt:lpstr>
      <vt:lpstr>Lato Black</vt:lpstr>
      <vt:lpstr>Lato Regular</vt:lpstr>
      <vt:lpstr>Symbol</vt:lpstr>
      <vt:lpstr>Times New Roman</vt:lpstr>
      <vt:lpstr>Trade Gothic LT</vt:lpstr>
      <vt:lpstr>Office Theme</vt:lpstr>
      <vt:lpstr>1_Office Theme</vt:lpstr>
      <vt:lpstr>PowerPoint Presentation</vt:lpstr>
      <vt:lpstr>Our Approach</vt:lpstr>
      <vt:lpstr>How We Work</vt:lpstr>
      <vt:lpstr>Research &amp; Strategy</vt:lpstr>
      <vt:lpstr>PowerPoint Presentation</vt:lpstr>
      <vt:lpstr>Marketing</vt:lpstr>
      <vt:lpstr>Public Relations</vt:lpstr>
      <vt:lpstr>Social Media</vt:lpstr>
      <vt:lpstr>PowerPoint Presentation</vt:lpstr>
      <vt:lpstr>PowerPoint Presentation</vt:lpstr>
      <vt:lpstr>PowerPoint Presentation</vt:lpstr>
      <vt:lpstr>PowerPoint Presentation</vt:lpstr>
      <vt:lpstr>Virtual CMO/VP of Communications</vt:lpstr>
      <vt:lpstr> Questions?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Rikki Rogers</dc:creator>
  <cp:lastModifiedBy>Karen Naumann</cp:lastModifiedBy>
  <cp:revision>235</cp:revision>
  <cp:lastPrinted>2018-01-03T17:43:58Z</cp:lastPrinted>
  <dcterms:created xsi:type="dcterms:W3CDTF">2015-12-03T15:59:25Z</dcterms:created>
  <dcterms:modified xsi:type="dcterms:W3CDTF">2018-01-16T19:36:34Z</dcterms:modified>
</cp:coreProperties>
</file>