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93" r:id="rId2"/>
    <p:sldId id="402" r:id="rId3"/>
    <p:sldId id="403" r:id="rId4"/>
    <p:sldId id="404" r:id="rId5"/>
    <p:sldId id="405" r:id="rId6"/>
    <p:sldId id="398" r:id="rId7"/>
    <p:sldId id="399" r:id="rId8"/>
    <p:sldId id="355" r:id="rId9"/>
    <p:sldId id="347" r:id="rId10"/>
    <p:sldId id="334" r:id="rId11"/>
    <p:sldId id="395" r:id="rId12"/>
    <p:sldId id="356" r:id="rId13"/>
    <p:sldId id="406" r:id="rId14"/>
    <p:sldId id="380" r:id="rId15"/>
    <p:sldId id="400" r:id="rId16"/>
    <p:sldId id="397" r:id="rId17"/>
    <p:sldId id="401" r:id="rId18"/>
  </p:sldIdLst>
  <p:sldSz cx="10287000" cy="6858000" type="35mm"/>
  <p:notesSz cx="6858000" cy="92964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7">
          <p15:clr>
            <a:srgbClr val="A4A3A4"/>
          </p15:clr>
        </p15:guide>
        <p15:guide id="2" pos="32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90015"/>
    <a:srgbClr val="474747"/>
    <a:srgbClr val="FAFD00"/>
    <a:srgbClr val="F2CD48"/>
    <a:srgbClr val="618FFD"/>
    <a:srgbClr val="919191"/>
    <a:srgbClr val="F35B1B"/>
    <a:srgbClr val="EF9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preferSingleView="1">
    <p:restoredLeft sz="22077" autoAdjust="0"/>
    <p:restoredTop sz="94652" autoAdjust="0"/>
  </p:normalViewPr>
  <p:slideViewPr>
    <p:cSldViewPr>
      <p:cViewPr varScale="1">
        <p:scale>
          <a:sx n="115" d="100"/>
          <a:sy n="115" d="100"/>
        </p:scale>
        <p:origin x="1998" y="108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1343" y="-88"/>
      </p:cViewPr>
      <p:guideLst>
        <p:guide orient="horz" pos="2187"/>
        <p:guide pos="32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2971800" cy="46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-1588"/>
            <a:ext cx="2971800" cy="46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29675"/>
            <a:ext cx="2971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Arial" panose="020B0604020202020204" pitchFamily="34" charset="0"/>
              </a:defRPr>
            </a:lvl1pPr>
          </a:lstStyle>
          <a:p>
            <a:fld id="{D6AB237D-7F7A-4BA1-990A-A4BFE32F5A1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2971800" cy="46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-1588"/>
            <a:ext cx="2971800" cy="46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endParaRPr lang="en-US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29675"/>
            <a:ext cx="2971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fld id="{AF2AFA72-687E-43D9-A112-43CEA6DFDE6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4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50800" y="1873250"/>
            <a:ext cx="6948488" cy="463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79FD50-4B1E-48EB-92AF-385C6677427A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E61802-FBB7-498F-A219-F6E812C7377E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42C5BC-59DF-4582-8E07-319C83ADE3B1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8A85FB-469D-4A83-9AA7-AF56A30E6CA0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7A8FF0-4DD5-4275-96BF-C55FDB22C7CC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75" y="1122363"/>
            <a:ext cx="77152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4737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643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1863" y="347663"/>
            <a:ext cx="2171700" cy="57483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347663"/>
            <a:ext cx="6362700" cy="57483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2608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347663"/>
            <a:ext cx="86868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573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054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6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709738"/>
            <a:ext cx="8872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675" y="4589463"/>
            <a:ext cx="887253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7813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7980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365125"/>
            <a:ext cx="887253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025" y="1681163"/>
            <a:ext cx="43529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025" y="2505075"/>
            <a:ext cx="435292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8588" y="1681163"/>
            <a:ext cx="43719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8588" y="2505075"/>
            <a:ext cx="437197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8242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2871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7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2968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9615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347663"/>
            <a:ext cx="868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AEC5E"/>
        </a:buClr>
        <a:buSzPct val="75000"/>
        <a:buFont typeface="ZapfDingbats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g"/><Relationship Id="rId18" Type="http://schemas.openxmlformats.org/officeDocument/2006/relationships/image" Target="../media/image3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3.jpeg"/><Relationship Id="rId12" Type="http://schemas.openxmlformats.org/officeDocument/2006/relationships/image" Target="../media/image28.jpg"/><Relationship Id="rId17" Type="http://schemas.openxmlformats.org/officeDocument/2006/relationships/image" Target="../media/image33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jpg"/><Relationship Id="rId20" Type="http://schemas.openxmlformats.org/officeDocument/2006/relationships/image" Target="../media/image36.jpeg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11" Type="http://schemas.openxmlformats.org/officeDocument/2006/relationships/image" Target="../media/image27.jpg"/><Relationship Id="rId5" Type="http://schemas.openxmlformats.org/officeDocument/2006/relationships/image" Target="../media/image21.jpeg"/><Relationship Id="rId15" Type="http://schemas.openxmlformats.org/officeDocument/2006/relationships/image" Target="../media/image31.jpg"/><Relationship Id="rId10" Type="http://schemas.openxmlformats.org/officeDocument/2006/relationships/image" Target="../media/image26.jpe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jpg"/><Relationship Id="rId1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tif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8.jpe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usinessofpodcasting.com/" TargetMode="External"/><Relationship Id="rId2" Type="http://schemas.openxmlformats.org/officeDocument/2006/relationships/hyperlink" Target="http://bit.ly/bizpodamazon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mailto:steve@lmediacos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122363"/>
            <a:ext cx="9525000" cy="2387600"/>
          </a:xfrm>
        </p:spPr>
        <p:txBody>
          <a:bodyPr/>
          <a:lstStyle/>
          <a:p>
            <a:r>
              <a:rPr lang="en-US" sz="5400" dirty="0">
                <a:latin typeface="+mn-lt"/>
              </a:rPr>
              <a:t>Telling Stories </a:t>
            </a:r>
            <a:br>
              <a:rPr lang="en-US" sz="5400" dirty="0">
                <a:latin typeface="+mn-lt"/>
              </a:rPr>
            </a:br>
            <a:r>
              <a:rPr lang="en-US" sz="5400" dirty="0">
                <a:latin typeface="+mn-lt"/>
              </a:rPr>
              <a:t>In Sound and Images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Lubetkin Media Companies LLC</a:t>
            </a:r>
          </a:p>
          <a:p>
            <a:r>
              <a:rPr lang="en-US" i="1" dirty="0"/>
              <a:t>Steve Lubetkin, MBA, APR, Fellow, PRSA</a:t>
            </a:r>
          </a:p>
          <a:p>
            <a:r>
              <a:rPr lang="en-US" dirty="0"/>
              <a:t>Managing Partner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858427"/>
            <a:ext cx="1447800" cy="155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61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748354" y="157937"/>
            <a:ext cx="8686800" cy="762000"/>
          </a:xfrm>
        </p:spPr>
        <p:txBody>
          <a:bodyPr/>
          <a:lstStyle/>
          <a:p>
            <a:r>
              <a:rPr lang="en-US" altLang="en-US" dirty="0">
                <a:latin typeface="+mn-lt"/>
              </a:rPr>
              <a:t>Our Clients</a:t>
            </a:r>
          </a:p>
        </p:txBody>
      </p:sp>
      <p:pic>
        <p:nvPicPr>
          <p:cNvPr id="10241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057400"/>
            <a:ext cx="23812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ECECE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15" name="Picture 15" descr="PRSA_we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2209800"/>
            <a:ext cx="1371600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5181600"/>
            <a:ext cx="1295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ECECE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8" name="Picture 28" descr="Real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4343400"/>
            <a:ext cx="925513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9" name="Picture 29" descr="urbanlan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082" y="3360783"/>
            <a:ext cx="879691" cy="84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7" y="2433853"/>
            <a:ext cx="2074863" cy="1950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265" y="5438451"/>
            <a:ext cx="3584448" cy="1072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531" y="2906713"/>
            <a:ext cx="1994270" cy="1282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826" y="1024957"/>
            <a:ext cx="1817857" cy="10171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605" y="5334858"/>
            <a:ext cx="1680062" cy="1286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828" y="5564113"/>
            <a:ext cx="1562100" cy="988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76" y="865694"/>
            <a:ext cx="3426213" cy="10278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462" y="1033462"/>
            <a:ext cx="1743075" cy="1000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749" y="2758969"/>
            <a:ext cx="1849650" cy="1849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137" y="1323691"/>
            <a:ext cx="1800262" cy="11101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754" y="2534068"/>
            <a:ext cx="1384731" cy="13078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424" y="4316451"/>
            <a:ext cx="3493008" cy="9448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Recognized by Peers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7899" y="1397565"/>
            <a:ext cx="5562601" cy="4114800"/>
          </a:xfrm>
        </p:spPr>
        <p:txBody>
          <a:bodyPr/>
          <a:lstStyle/>
          <a:p>
            <a:r>
              <a:rPr lang="en-US" dirty="0"/>
              <a:t>Journalism awards for video from Society of Professional Journalists (NJ) and Garden State Journalists Association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Audio, video and web design awards from communications organizations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38" y="4551895"/>
            <a:ext cx="3547872" cy="1392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68" y="4419600"/>
            <a:ext cx="3014663" cy="16575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347" y="1268214"/>
            <a:ext cx="1604772" cy="18675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4" y="1266155"/>
            <a:ext cx="1595438" cy="144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4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+mn-lt"/>
              </a:rPr>
              <a:t>Audio Capabilities</a:t>
            </a: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497788" y="1099037"/>
            <a:ext cx="6398312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ECECE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Location recording in client’s office or at live events with multiple digital audio recorders, wired and wireless microphones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Post-production in our studios using the latest digital recording technologies, and royalty-free, licensed theme music.</a:t>
            </a:r>
          </a:p>
        </p:txBody>
      </p:sp>
      <p:pic>
        <p:nvPicPr>
          <p:cNvPr id="129031" name="Picture 7" descr="1950502928_OR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1752600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5143500" y="5105400"/>
            <a:ext cx="48006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ECECE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latin typeface="+mn-lt"/>
              </a:rPr>
              <a:t>Delivery of programs in multiple file formats, including DRM protected content for clients wishing to sell programs.</a:t>
            </a:r>
          </a:p>
          <a:p>
            <a:pPr>
              <a:spcBef>
                <a:spcPct val="50000"/>
              </a:spcBef>
            </a:pPr>
            <a:endParaRPr lang="en-US" altLang="en-US" sz="2000" dirty="0">
              <a:latin typeface="+mn-lt"/>
            </a:endParaRPr>
          </a:p>
        </p:txBody>
      </p:sp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6819900" y="4343400"/>
            <a:ext cx="3200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ECECE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Podcast studio at NAPL Top Management Conference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88" y="3733800"/>
            <a:ext cx="4414624" cy="248322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Adding Video to the Mix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5" y="1447800"/>
            <a:ext cx="3246967" cy="18264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56692" y="1704692"/>
            <a:ext cx="4596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Legal Deposition Videos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2971800"/>
            <a:ext cx="3543300" cy="19931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0700" y="3706743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Public Service Videos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0" y="4419600"/>
            <a:ext cx="3624263" cy="19927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62500" y="5486400"/>
            <a:ext cx="4632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Seminar and Conference Videos</a:t>
            </a:r>
          </a:p>
        </p:txBody>
      </p:sp>
    </p:spTree>
    <p:extLst>
      <p:ext uri="{BB962C8B-B14F-4D97-AF65-F5344CB8AC3E}">
        <p14:creationId xmlns:p14="http://schemas.microsoft.com/office/powerpoint/2010/main" val="74443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+mn-lt"/>
              </a:rPr>
              <a:t>Video Capabilities</a:t>
            </a:r>
          </a:p>
        </p:txBody>
      </p:sp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342900" y="1218430"/>
            <a:ext cx="60198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ECECE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+mn-lt"/>
              </a:rPr>
              <a:t> Professional HD Video Cameras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+mn-lt"/>
              </a:rPr>
              <a:t> Live-switching of </a:t>
            </a:r>
            <a:r>
              <a:rPr lang="en-US" altLang="en-US" dirty="0" err="1">
                <a:latin typeface="+mn-lt"/>
              </a:rPr>
              <a:t>Multicamera</a:t>
            </a:r>
            <a:r>
              <a:rPr lang="en-US" altLang="en-US" dirty="0">
                <a:latin typeface="+mn-lt"/>
              </a:rPr>
              <a:t> Projects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+mn-lt"/>
              </a:rPr>
              <a:t> News-oriented video reports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+mn-lt"/>
              </a:rPr>
              <a:t> Documentary and tribute videos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+mn-lt"/>
              </a:rPr>
              <a:t> Broadcast-quality post-production tools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+mn-lt"/>
              </a:rPr>
              <a:t> Sophisticated Seminar Production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1208"/>
            <a:ext cx="3543300" cy="19960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852767"/>
            <a:ext cx="4026477" cy="1714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1714125"/>
            <a:ext cx="3163824" cy="237286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Corporate Photojournalism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3877" y="1450947"/>
            <a:ext cx="5334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Dramatic professional photographic images with a journalism flair for corporate and organizational needs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1242346"/>
            <a:ext cx="1785600" cy="2688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548" y="4343400"/>
            <a:ext cx="3141134" cy="210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00" y="3325080"/>
            <a:ext cx="2316946" cy="3121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12" y="3657600"/>
            <a:ext cx="3141134" cy="21027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61" y="1607490"/>
            <a:ext cx="1935174" cy="128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9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981200"/>
            <a:ext cx="5462016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Kindle and Trade Paperback</a:t>
            </a:r>
          </a:p>
          <a:p>
            <a:pPr lvl="1"/>
            <a:r>
              <a:rPr lang="en-US" sz="2000" dirty="0">
                <a:hlinkClick r:id="rId2"/>
              </a:rPr>
              <a:t>http://bit.ly/bizpodamazon1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>
                <a:hlinkClick r:id="rId3"/>
              </a:rPr>
              <a:t>www.TheBusinessofPodcasting.com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@</a:t>
            </a:r>
            <a:r>
              <a:rPr lang="en-US" sz="2000" dirty="0" err="1"/>
              <a:t>BizOfPodcasting</a:t>
            </a:r>
            <a:endParaRPr lang="en-US" sz="2000" dirty="0"/>
          </a:p>
          <a:p>
            <a:pPr lvl="1"/>
            <a:r>
              <a:rPr lang="en-US" sz="2000" dirty="0"/>
              <a:t>Facebook.com/</a:t>
            </a:r>
            <a:r>
              <a:rPr lang="en-US" sz="2000" dirty="0" err="1"/>
              <a:t>thebusinessofpodcasting</a:t>
            </a:r>
            <a:r>
              <a:rPr lang="en-US" sz="2000" dirty="0"/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316" y="1295400"/>
            <a:ext cx="3072384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05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Contact 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9263" y="1981200"/>
            <a:ext cx="678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Steve Lubetkin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The Lubetkin Media Companies LLC</a:t>
            </a:r>
          </a:p>
          <a:p>
            <a:pPr algn="ctr"/>
            <a:r>
              <a:rPr lang="en-US" dirty="0">
                <a:latin typeface="+mn-lt"/>
                <a:hlinkClick r:id="rId2"/>
              </a:rPr>
              <a:t>steve@lmediacos.com</a:t>
            </a:r>
            <a:endParaRPr lang="en-US" dirty="0">
              <a:latin typeface="+mn-lt"/>
            </a:endParaRPr>
          </a:p>
          <a:p>
            <a:pPr algn="ctr"/>
            <a:r>
              <a:rPr lang="en-US" dirty="0">
                <a:latin typeface="+mn-lt"/>
              </a:rPr>
              <a:t>856-751-5491 studio</a:t>
            </a:r>
          </a:p>
          <a:p>
            <a:pPr algn="ctr"/>
            <a:r>
              <a:rPr lang="en-US" dirty="0">
                <a:latin typeface="+mn-lt"/>
              </a:rPr>
              <a:t>856-625-5502 mobile</a:t>
            </a:r>
          </a:p>
          <a:p>
            <a:pPr algn="ctr"/>
            <a:r>
              <a:rPr lang="en-US" dirty="0">
                <a:latin typeface="+mn-lt"/>
              </a:rPr>
              <a:t>www.BeingTheMedia.com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" y="4572000"/>
            <a:ext cx="1818446" cy="19546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9938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533400"/>
            <a:ext cx="8686800" cy="762000"/>
          </a:xfrm>
        </p:spPr>
        <p:txBody>
          <a:bodyPr/>
          <a:lstStyle/>
          <a:p>
            <a:r>
              <a:rPr lang="en-US" sz="3200" dirty="0">
                <a:latin typeface="+mn-lt"/>
              </a:rPr>
              <a:t>The Radio Bug Bites, Fort Monmouth, NJ</a:t>
            </a:r>
          </a:p>
        </p:txBody>
      </p:sp>
      <p:pic>
        <p:nvPicPr>
          <p:cNvPr id="2050" name="Picture 2" descr="http://www.princetoninfo.com/files/moreinfo/fort-monmou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466" y="1905000"/>
            <a:ext cx="6409394" cy="426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81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Podcasting in the 1970s</a:t>
            </a:r>
          </a:p>
        </p:txBody>
      </p:sp>
      <p:pic>
        <p:nvPicPr>
          <p:cNvPr id="1026" name="Picture 2" descr="http://i.ebayimg.com/images/g/dbIAAOxyONBSZBvx/s-l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371600"/>
            <a:ext cx="3340752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rammofoon.com/Garrard/images/Garrard_SL7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1369255"/>
            <a:ext cx="3381375" cy="233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oldmics.cz/img/v/235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3968591"/>
            <a:ext cx="23050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184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Working in Real Radio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691" y="2057400"/>
            <a:ext cx="3854193" cy="37459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759" y="1660401"/>
            <a:ext cx="2971800" cy="4539990"/>
          </a:xfrm>
          <a:prstGeom prst="rect">
            <a:avLst/>
          </a:prstGeom>
        </p:spPr>
      </p:pic>
      <p:sp>
        <p:nvSpPr>
          <p:cNvPr id="5" name="Striped Right Arrow 4"/>
          <p:cNvSpPr/>
          <p:nvPr/>
        </p:nvSpPr>
        <p:spPr bwMode="auto">
          <a:xfrm rot="8974243">
            <a:off x="4241202" y="2212581"/>
            <a:ext cx="978408" cy="484632"/>
          </a:xfrm>
          <a:prstGeom prst="stripedRightArrow">
            <a:avLst/>
          </a:prstGeom>
          <a:solidFill>
            <a:srgbClr val="FF000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54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n-lt"/>
              </a:rPr>
              <a:t>Myth: Boomers Don’t Use Technology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594" y="1676400"/>
            <a:ext cx="6815137" cy="439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60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027352"/>
            <a:ext cx="4800600" cy="27326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2917209"/>
            <a:ext cx="5238750" cy="3171825"/>
          </a:xfrm>
          <a:prstGeom prst="rect">
            <a:avLst/>
          </a:prstGeom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315099"/>
            <a:ext cx="2181225" cy="286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ECECE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bg2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7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Email Address?</a:t>
            </a:r>
          </a:p>
        </p:txBody>
      </p:sp>
      <p:sp>
        <p:nvSpPr>
          <p:cNvPr id="4" name="Rectangle 3"/>
          <p:cNvSpPr/>
          <p:nvPr/>
        </p:nvSpPr>
        <p:spPr>
          <a:xfrm>
            <a:off x="4229100" y="4876800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1988</a:t>
            </a:r>
          </a:p>
        </p:txBody>
      </p:sp>
      <p:pic>
        <p:nvPicPr>
          <p:cNvPr id="1026" name="Picture 2" descr="http://www.dakotafinancialnews.com/logos/unisys-corp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057400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1676400"/>
            <a:ext cx="5213286" cy="297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23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+mn-lt"/>
              </a:rPr>
              <a:t>Our Background</a:t>
            </a:r>
          </a:p>
        </p:txBody>
      </p:sp>
      <p:pic>
        <p:nvPicPr>
          <p:cNvPr id="128004" name="Picture 4" descr="SteveWRL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0668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2781300" y="1371600"/>
            <a:ext cx="6781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ECECE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Experienced radio production engineer and newscaster.</a:t>
            </a:r>
          </a:p>
        </p:txBody>
      </p:sp>
      <p:pic>
        <p:nvPicPr>
          <p:cNvPr id="128006" name="Picture 6" descr="Steve_and_Derek_1_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352800"/>
            <a:ext cx="2200275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3162300" y="3505200"/>
            <a:ext cx="36576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ECECE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25 years in corporate public relations, including 15 years in financial services industry (Standard &amp; Poor’s, Summit Bank, FleetBoston Financial, Bank of America)</a:t>
            </a:r>
          </a:p>
        </p:txBody>
      </p:sp>
      <p:pic>
        <p:nvPicPr>
          <p:cNvPr id="128008" name="Picture 8" descr="Corzine_Summit_0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285" y="2202597"/>
            <a:ext cx="3048000" cy="28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5" grpId="0"/>
      <p:bldP spid="1280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International Reputation</a:t>
            </a:r>
          </a:p>
        </p:txBody>
      </p:sp>
      <p:pic>
        <p:nvPicPr>
          <p:cNvPr id="116741" name="Picture 5" descr="stevebar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295400"/>
            <a:ext cx="3505200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2" name="Picture 6" descr="prsp-ribboncu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3124200"/>
            <a:ext cx="3124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419100" y="4343400"/>
            <a:ext cx="45116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ECECE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latin typeface="+mn-lt"/>
              </a:rPr>
              <a:t>In September 2006, Steve was a guest of the US Embassy in Manila and the keynote speaker on podcasting and social media at the Public Relations Society of the Philippines</a:t>
            </a:r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5753100" y="1219200"/>
            <a:ext cx="3733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ECECE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Steve is sought after as a speaker on this topic. He’s been to the State Department twice.</a:t>
            </a:r>
          </a:p>
        </p:txBody>
      </p:sp>
      <p:pic>
        <p:nvPicPr>
          <p:cNvPr id="116745" name="Picture 9" descr="BI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4324350"/>
            <a:ext cx="2743200" cy="20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3" grpId="1"/>
      <p:bldP spid="1167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_PLAYLIST_COUNT" val="0"/>
  <p:tag name="PRESENTATION_PRESENTER_SLIDE_LEVEL" val="0"/>
  <p:tag name="ART_AUDIO_DECODED" val="1"/>
  <p:tag name="ART_ENCODE_TYPE" val="0"/>
  <p:tag name="ART_ENCODE_INDEX" val="1"/>
  <p:tag name="LAUNCHINNEWWINDOW" val="0"/>
  <p:tag name="ARTICULATE_TEMPLATE" val="Corporate Communications"/>
  <p:tag name="LMS_PUBLISH" val="No"/>
  <p:tag name="PLAYERLOGOHEIGHT" val="938"/>
  <p:tag name="PLAYERLOGOWIDTH" val="1569"/>
  <p:tag name="LASTPUBLISHED" val="C:\Documents and Settings\Steven Lubetkin\My Documents\Articulate Presenter\Podcasting and Social Media - New Business Presentation Generic 2008-01-02\player.html"/>
  <p:tag name="PUBLISH_TITLE" val="Podcasting and Social Media - New Business Presentation Generic 2008-01-02"/>
  <p:tag name="ARTICULATE_PUBLISH_PATH" val="C:\Documents and Settings\Steven Lubetkin\My Documents\Articulate Presenter"/>
  <p:tag name="ARTICULATE_LOGO" val="ProfPod2LogoColorTextBelow2transp copy.jpg"/>
  <p:tag name="ARTICULATE_PRESENTER" val="Steve Lubetkin, APR, Fellow, PRSA"/>
  <p:tag name="ARTICULATE_PRESENTER_GUID" val="AB0364A09745"/>
  <p:tag name="ARTICULATE_LM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ARTICULATE_NAV_LEVEL" val="1"/>
  <p:tag name="ARTICULATE_PLAYLIST_ID" val="-1"/>
  <p:tag name="AUDIO_IMPORT" val="C:\Documents and Settings\Steven Lubetkin\My Documents\Audio\SD3.wav"/>
  <p:tag name="AUDIO_ID" val="355"/>
  <p:tag name="ELAPSEDTIM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ARTICULATE_NAV_LEVEL" val="1"/>
  <p:tag name="ARTICULATE_PLAYLIST_ID" val="-1"/>
  <p:tag name="AUDIO_IMPORT" val="C:\Documents and Settings\Steven Lubetkin\My Documents\Audio\SD4.wav"/>
  <p:tag name="AUDIO_ID" val="347"/>
  <p:tag name="ELAPSEDTIM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ARTICULATE_NAV_LEVEL" val="1"/>
  <p:tag name="ARTICULATE_PLAYLIST_ID" val="-1"/>
  <p:tag name="AUDIO_IMPORT" val="C:\Documents and Settings\Steven Lubetkin\My Documents\Audio\SD5.wav"/>
  <p:tag name="AUDIO_ID" val="334"/>
  <p:tag name="ELAPSEDTIM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ARTICULATE_NAV_LEVEL" val="1"/>
  <p:tag name="ARTICULATE_PLAYLIST_ID" val="-1"/>
  <p:tag name="AUDIO_IMPORT" val="C:\Documents and Settings\Steven Lubetkin\My Documents\Audio\SD21.wav"/>
  <p:tag name="AUDIO_ID" val="356"/>
  <p:tag name="ELAPSEDTIM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ARTICULATE_NAV_LEVEL" val="1"/>
  <p:tag name="ARTICULATE_PLAYLIST_ID" val="-1"/>
  <p:tag name="AUDIO_IMPORT" val="C:\Documents and Settings\Steven Lubetkin\My Documents\Audio\SD23.wav"/>
  <p:tag name="AUDIO_ID" val="380"/>
  <p:tag name="ELAPSEDTIME" val="0"/>
</p:tagLst>
</file>

<file path=ppt/theme/theme1.xml><?xml version="1.0" encoding="utf-8"?>
<a:theme xmlns:a="http://schemas.openxmlformats.org/drawingml/2006/main" name="CUPRAP 3-2005 Crisis PR">
  <a:themeElements>
    <a:clrScheme name="CUPRAP 3-2005 Crisis PR 9">
      <a:dk1>
        <a:srgbClr val="000000"/>
      </a:dk1>
      <a:lt1>
        <a:srgbClr val="FFFFFF"/>
      </a:lt1>
      <a:dk2>
        <a:srgbClr val="063DE8"/>
      </a:dk2>
      <a:lt2>
        <a:srgbClr val="FFFFFF"/>
      </a:lt2>
      <a:accent1>
        <a:srgbClr val="618FFD"/>
      </a:accent1>
      <a:accent2>
        <a:srgbClr val="00AE00"/>
      </a:accent2>
      <a:accent3>
        <a:srgbClr val="AAAFF2"/>
      </a:accent3>
      <a:accent4>
        <a:srgbClr val="DADADA"/>
      </a:accent4>
      <a:accent5>
        <a:srgbClr val="B7C6FE"/>
      </a:accent5>
      <a:accent6>
        <a:srgbClr val="009D00"/>
      </a:accent6>
      <a:hlink>
        <a:srgbClr val="FFFFFF"/>
      </a:hlink>
      <a:folHlink>
        <a:srgbClr val="EAEC5E"/>
      </a:folHlink>
    </a:clrScheme>
    <a:fontScheme name="CUPRAP 3-2005 Crisis PR">
      <a:majorFont>
        <a:latin typeface="Times New Roman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ECECE"/>
        </a:solidFill>
        <a:ln w="12700" cap="flat" cmpd="sng" algn="ctr">
          <a:solidFill>
            <a:schemeClr val="bg2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ECECE"/>
        </a:solidFill>
        <a:ln w="12700" cap="flat" cmpd="sng" algn="ctr">
          <a:solidFill>
            <a:schemeClr val="bg2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CUPRAP 3-2005 Crisis PR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PRAP 3-2005 Crisis P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PRAP 3-2005 Crisis PR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PRAP 3-2005 Crisis PR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PRAP 3-2005 Crisis PR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PRAP 3-2005 Crisis PR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PRAP 3-2005 Crisis PR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PRAP 3-2005 Crisis PR 8">
        <a:dk1>
          <a:srgbClr val="000000"/>
        </a:dk1>
        <a:lt1>
          <a:srgbClr val="FFFFFF"/>
        </a:lt1>
        <a:dk2>
          <a:srgbClr val="063DE8"/>
        </a:dk2>
        <a:lt2>
          <a:srgbClr val="FFFFFF"/>
        </a:lt2>
        <a:accent1>
          <a:srgbClr val="618FFD"/>
        </a:accent1>
        <a:accent2>
          <a:srgbClr val="00AE00"/>
        </a:accent2>
        <a:accent3>
          <a:srgbClr val="AAAFF2"/>
        </a:accent3>
        <a:accent4>
          <a:srgbClr val="DADADA"/>
        </a:accent4>
        <a:accent5>
          <a:srgbClr val="B7C6FE"/>
        </a:accent5>
        <a:accent6>
          <a:srgbClr val="009D00"/>
        </a:accent6>
        <a:hlink>
          <a:srgbClr val="DDED11"/>
        </a:hlink>
        <a:folHlink>
          <a:srgbClr val="EAEC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PRAP 3-2005 Crisis PR 9">
        <a:dk1>
          <a:srgbClr val="000000"/>
        </a:dk1>
        <a:lt1>
          <a:srgbClr val="FFFFFF"/>
        </a:lt1>
        <a:dk2>
          <a:srgbClr val="063DE8"/>
        </a:dk2>
        <a:lt2>
          <a:srgbClr val="FFFFFF"/>
        </a:lt2>
        <a:accent1>
          <a:srgbClr val="618FFD"/>
        </a:accent1>
        <a:accent2>
          <a:srgbClr val="00AE00"/>
        </a:accent2>
        <a:accent3>
          <a:srgbClr val="AAAFF2"/>
        </a:accent3>
        <a:accent4>
          <a:srgbClr val="DADADA"/>
        </a:accent4>
        <a:accent5>
          <a:srgbClr val="B7C6FE"/>
        </a:accent5>
        <a:accent6>
          <a:srgbClr val="009D00"/>
        </a:accent6>
        <a:hlink>
          <a:srgbClr val="FFFFFF"/>
        </a:hlink>
        <a:folHlink>
          <a:srgbClr val="EAEC5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4870</TotalTime>
  <Pages>21</Pages>
  <Words>316</Words>
  <Application>Microsoft Office PowerPoint</Application>
  <PresentationFormat>35mm Slides</PresentationFormat>
  <Paragraphs>58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ZapfDingbats</vt:lpstr>
      <vt:lpstr>CUPRAP 3-2005 Crisis PR</vt:lpstr>
      <vt:lpstr>Telling Stories  In Sound and Images</vt:lpstr>
      <vt:lpstr>The Radio Bug Bites, Fort Monmouth, NJ</vt:lpstr>
      <vt:lpstr>Podcasting in the 1970s</vt:lpstr>
      <vt:lpstr>Working in Real Radio</vt:lpstr>
      <vt:lpstr>Myth: Boomers Don’t Use Technology</vt:lpstr>
      <vt:lpstr>PowerPoint Presentation</vt:lpstr>
      <vt:lpstr>Email Address?</vt:lpstr>
      <vt:lpstr>Our Background</vt:lpstr>
      <vt:lpstr>International Reputation</vt:lpstr>
      <vt:lpstr>Our Clients</vt:lpstr>
      <vt:lpstr>Recognized by Peers</vt:lpstr>
      <vt:lpstr>Audio Capabilities</vt:lpstr>
      <vt:lpstr>Adding Video to the Mix</vt:lpstr>
      <vt:lpstr>Video Capabilities</vt:lpstr>
      <vt:lpstr>Corporate Photojournalism</vt:lpstr>
      <vt:lpstr>The Book</vt:lpstr>
      <vt:lpstr>Contact Us</vt:lpstr>
    </vt:vector>
  </TitlesOfParts>
  <Company>Lubetkin &amp; Co. Communications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Slides</dc:subject>
  <dc:creator>Steven L. Lubetkin, APR, Fellow, PRSA</dc:creator>
  <cp:keywords/>
  <dc:description/>
  <cp:lastModifiedBy>PodcastSteve Lubetkin</cp:lastModifiedBy>
  <cp:revision>134</cp:revision>
  <cp:lastPrinted>1998-03-25T15:18:19Z</cp:lastPrinted>
  <dcterms:created xsi:type="dcterms:W3CDTF">2006-03-20T21:05:19Z</dcterms:created>
  <dcterms:modified xsi:type="dcterms:W3CDTF">2017-03-29T15:45:28Z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Podcasting and Social Media - New Business Presentation Generic 2008-01-02</vt:lpwstr>
  </property>
</Properties>
</file>