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4B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2" autoAdjust="0"/>
  </p:normalViewPr>
  <p:slideViewPr>
    <p:cSldViewPr>
      <p:cViewPr varScale="1">
        <p:scale>
          <a:sx n="105" d="100"/>
          <a:sy n="105" d="100"/>
        </p:scale>
        <p:origin x="-100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CFA3B4-B33F-43A4-850E-5C41D73D78A0}" type="datetimeFigureOut">
              <a:rPr lang="en-US" smtClean="0"/>
              <a:pPr/>
              <a:t>7/15/16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E0E739-5AE3-4986-8069-CF1C6526621F}" type="slidenum">
              <a:rPr lang="en-US" smtClean="0"/>
              <a:pPr/>
              <a:t>‹#›</a:t>
            </a:fld>
            <a:endParaRPr lang="en-US"/>
          </a:p>
        </p:txBody>
      </p:sp>
    </p:spTree>
    <p:extLst>
      <p:ext uri="{BB962C8B-B14F-4D97-AF65-F5344CB8AC3E}">
        <p14:creationId xmlns:p14="http://schemas.microsoft.com/office/powerpoint/2010/main" val="2789846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E0E739-5AE3-4986-8069-CF1C652662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16ED53-F8E4-4336-9C0D-DD81727BC03D}" type="datetimeFigureOut">
              <a:rPr lang="en-US" smtClean="0"/>
              <a:pPr/>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6ED53-F8E4-4336-9C0D-DD81727BC03D}" type="datetimeFigureOut">
              <a:rPr lang="en-US" smtClean="0"/>
              <a:pPr/>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6ED53-F8E4-4336-9C0D-DD81727BC03D}" type="datetimeFigureOut">
              <a:rPr lang="en-US" smtClean="0"/>
              <a:pPr/>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224B67"/>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16ED53-F8E4-4336-9C0D-DD81727BC03D}" type="datetimeFigureOut">
              <a:rPr lang="en-US" smtClean="0"/>
              <a:pPr/>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16ED53-F8E4-4336-9C0D-DD81727BC03D}" type="datetimeFigureOut">
              <a:rPr lang="en-US" smtClean="0"/>
              <a:pPr/>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16ED53-F8E4-4336-9C0D-DD81727BC03D}" type="datetimeFigureOut">
              <a:rPr lang="en-US" smtClean="0"/>
              <a:pPr/>
              <a:t>7/15/16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16ED53-F8E4-4336-9C0D-DD81727BC03D}" type="datetimeFigureOut">
              <a:rPr lang="en-US" smtClean="0"/>
              <a:pPr/>
              <a:t>7/15/16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6ED53-F8E4-4336-9C0D-DD81727BC03D}" type="datetimeFigureOut">
              <a:rPr lang="en-US" smtClean="0"/>
              <a:pPr/>
              <a:t>7/15/16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6ED53-F8E4-4336-9C0D-DD81727BC03D}" type="datetimeFigureOut">
              <a:rPr lang="en-US" smtClean="0"/>
              <a:pPr/>
              <a:t>7/15/16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6ED53-F8E4-4336-9C0D-DD81727BC03D}" type="datetimeFigureOut">
              <a:rPr lang="en-US" smtClean="0"/>
              <a:pPr/>
              <a:t>7/15/16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16ED53-F8E4-4336-9C0D-DD81727BC03D}" type="datetimeFigureOut">
              <a:rPr lang="en-US" smtClean="0"/>
              <a:pPr/>
              <a:t>7/15/16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ED094-3DC1-4194-A640-0E32F177E6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p_back.jpg"/>
          <p:cNvPicPr>
            <a:picLocks noChangeAspect="1"/>
          </p:cNvPicPr>
          <p:nvPr userDrawn="1"/>
        </p:nvPicPr>
        <p:blipFill>
          <a:blip r:embed="rId13" cstate="print"/>
          <a:stretch>
            <a:fillRect/>
          </a:stretch>
        </p:blipFill>
        <p:spPr>
          <a:xfrm>
            <a:off x="0" y="353568"/>
            <a:ext cx="8686800" cy="6504432"/>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6ED53-F8E4-4336-9C0D-DD81727BC03D}" type="datetimeFigureOut">
              <a:rPr lang="en-US" smtClean="0"/>
              <a:pPr/>
              <a:t>7/15/16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ED094-3DC1-4194-A640-0E32F177E6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trategicvisionp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r>
              <a:rPr lang="en-US" b="1" dirty="0" smtClean="0">
                <a:solidFill>
                  <a:srgbClr val="224B67"/>
                </a:solidFill>
              </a:rPr>
              <a:t>Why Strategic Vision</a:t>
            </a:r>
            <a:r>
              <a:rPr lang="en-US" b="1" dirty="0">
                <a:solidFill>
                  <a:srgbClr val="224B67"/>
                </a:solidFill>
              </a:rPr>
              <a:t> </a:t>
            </a:r>
            <a:r>
              <a:rPr lang="en-US" b="1" dirty="0" smtClean="0">
                <a:solidFill>
                  <a:srgbClr val="224B67"/>
                </a:solidFill>
              </a:rPr>
              <a:t>PR Group</a:t>
            </a:r>
            <a:endParaRPr lang="en-US" b="1" dirty="0">
              <a:solidFill>
                <a:srgbClr val="224B67"/>
              </a:solidFill>
            </a:endParaRPr>
          </a:p>
        </p:txBody>
      </p:sp>
      <p:sp>
        <p:nvSpPr>
          <p:cNvPr id="3" name="Subtitle 2"/>
          <p:cNvSpPr>
            <a:spLocks noGrp="1"/>
          </p:cNvSpPr>
          <p:nvPr>
            <p:ph type="subTitle" idx="1"/>
          </p:nvPr>
        </p:nvSpPr>
        <p:spPr>
          <a:xfrm>
            <a:off x="1371600" y="3886200"/>
            <a:ext cx="6400800" cy="1752600"/>
          </a:xfrm>
        </p:spPr>
        <p:txBody>
          <a:bodyPr>
            <a:normAutofit/>
          </a:bodyPr>
          <a:lstStyle/>
          <a:p>
            <a:r>
              <a:rPr lang="en-US" sz="2000" dirty="0" smtClean="0">
                <a:solidFill>
                  <a:schemeClr val="tx1"/>
                </a:solidFill>
              </a:rPr>
              <a:t>Strategic Vision PR Group</a:t>
            </a:r>
          </a:p>
          <a:p>
            <a:r>
              <a:rPr lang="en-US" sz="2000" dirty="0" smtClean="0">
                <a:solidFill>
                  <a:schemeClr val="tx1"/>
                </a:solidFill>
              </a:rPr>
              <a:t>677 Main Street</a:t>
            </a:r>
          </a:p>
          <a:p>
            <a:r>
              <a:rPr lang="en-US" sz="2000" dirty="0" smtClean="0">
                <a:solidFill>
                  <a:schemeClr val="tx1"/>
                </a:solidFill>
              </a:rPr>
              <a:t>Suwanee, GA 30024</a:t>
            </a:r>
          </a:p>
          <a:p>
            <a:r>
              <a:rPr lang="en-US" sz="2000" dirty="0" err="1" smtClean="0">
                <a:solidFill>
                  <a:schemeClr val="tx1"/>
                </a:solidFill>
              </a:rPr>
              <a:t>www.strategicvisionpr.com</a:t>
            </a:r>
            <a:endParaRPr lang="en-US" sz="2000" dirty="0">
              <a:solidFill>
                <a:schemeClr val="tx1"/>
              </a:solidFill>
            </a:endParaRPr>
          </a:p>
        </p:txBody>
      </p:sp>
      <p:pic>
        <p:nvPicPr>
          <p:cNvPr id="4" name="Picture 3" descr="new_logo_med_square.png"/>
          <p:cNvPicPr>
            <a:picLocks noChangeAspect="1"/>
          </p:cNvPicPr>
          <p:nvPr/>
        </p:nvPicPr>
        <p:blipFill>
          <a:blip r:embed="rId3" cstate="print"/>
          <a:srcRect t="15385" b="11539"/>
          <a:stretch>
            <a:fillRect/>
          </a:stretch>
        </p:blipFill>
        <p:spPr>
          <a:xfrm>
            <a:off x="3581398" y="1905000"/>
            <a:ext cx="1981204" cy="1447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Public Relations</a:t>
            </a:r>
            <a:endParaRPr lang="en-US" dirty="0"/>
          </a:p>
        </p:txBody>
      </p:sp>
      <p:sp>
        <p:nvSpPr>
          <p:cNvPr id="3" name="Content Placeholder 2"/>
          <p:cNvSpPr>
            <a:spLocks noGrp="1"/>
          </p:cNvSpPr>
          <p:nvPr>
            <p:ph idx="1"/>
          </p:nvPr>
        </p:nvSpPr>
        <p:spPr/>
        <p:txBody>
          <a:bodyPr>
            <a:normAutofit/>
          </a:bodyPr>
          <a:lstStyle/>
          <a:p>
            <a:r>
              <a:rPr lang="en-US" sz="2400" dirty="0" smtClean="0"/>
              <a:t>A Public Relations campaign </a:t>
            </a:r>
            <a:r>
              <a:rPr lang="en-US" sz="2400" b="1" dirty="0" smtClean="0"/>
              <a:t>creates brand awareness </a:t>
            </a:r>
            <a:r>
              <a:rPr lang="en-US" sz="2400" dirty="0" smtClean="0"/>
              <a:t>to new customers.</a:t>
            </a:r>
          </a:p>
          <a:p>
            <a:r>
              <a:rPr lang="en-US" sz="2400" dirty="0" smtClean="0"/>
              <a:t>It reinforces and </a:t>
            </a:r>
            <a:r>
              <a:rPr lang="en-US" sz="2400" b="1" dirty="0" smtClean="0"/>
              <a:t>strengthens ties </a:t>
            </a:r>
            <a:r>
              <a:rPr lang="en-US" sz="2400" dirty="0" smtClean="0"/>
              <a:t>with existing customers.</a:t>
            </a:r>
          </a:p>
          <a:p>
            <a:r>
              <a:rPr lang="en-US" sz="2400" dirty="0" smtClean="0"/>
              <a:t>It </a:t>
            </a:r>
            <a:r>
              <a:rPr lang="en-US" sz="2400" b="1" dirty="0" smtClean="0"/>
              <a:t>reinforces marketing </a:t>
            </a:r>
            <a:r>
              <a:rPr lang="en-US" sz="2400" dirty="0" smtClean="0"/>
              <a:t>and sales campaigns.</a:t>
            </a:r>
          </a:p>
          <a:p>
            <a:r>
              <a:rPr lang="en-US" sz="2400" dirty="0" smtClean="0"/>
              <a:t>Companies executing a public relations campaign with their marketing efforts report an </a:t>
            </a:r>
            <a:r>
              <a:rPr lang="en-US" sz="2400" b="1" dirty="0" smtClean="0"/>
              <a:t>increase ROI of between 25% to 30%.</a:t>
            </a:r>
            <a:endParaRPr lang="en-US"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Strategic Vision, LLC</a:t>
            </a:r>
            <a:endParaRPr lang="en-US" dirty="0"/>
          </a:p>
        </p:txBody>
      </p:sp>
      <p:sp>
        <p:nvSpPr>
          <p:cNvPr id="3" name="Content Placeholder 2"/>
          <p:cNvSpPr>
            <a:spLocks noGrp="1"/>
          </p:cNvSpPr>
          <p:nvPr>
            <p:ph idx="1"/>
          </p:nvPr>
        </p:nvSpPr>
        <p:spPr/>
        <p:txBody>
          <a:bodyPr>
            <a:noAutofit/>
          </a:bodyPr>
          <a:lstStyle/>
          <a:p>
            <a:r>
              <a:rPr lang="en-US" sz="1800" dirty="0" smtClean="0"/>
              <a:t>Located in Suwanee, Georgia close to all the major Georgia news outlets and national media bureaus.</a:t>
            </a:r>
          </a:p>
          <a:p>
            <a:r>
              <a:rPr lang="en-US" sz="1800" dirty="0" smtClean="0"/>
              <a:t>Considered an industry leader by its peers and the media for its innovative public relations campaign.</a:t>
            </a:r>
          </a:p>
          <a:p>
            <a:r>
              <a:rPr lang="en-US" sz="1800" dirty="0" smtClean="0"/>
              <a:t>A unique understanding of traditional and social media and how to incorporate both into a public relations campaign.</a:t>
            </a:r>
          </a:p>
          <a:p>
            <a:r>
              <a:rPr lang="en-US" sz="1800" dirty="0" smtClean="0"/>
              <a:t>Around the clock availability for its clients – 24/7 just like today’s news cycle.</a:t>
            </a:r>
          </a:p>
          <a:p>
            <a:r>
              <a:rPr lang="en-US" sz="1800" dirty="0" smtClean="0"/>
              <a:t>We offer a customized approach for each client rather than a ‘cookie-cutter’ approach.</a:t>
            </a:r>
          </a:p>
          <a:p>
            <a:r>
              <a:rPr lang="en-US" sz="1800" dirty="0" smtClean="0"/>
              <a:t>We view each client as a partner, with the concept that if our client succeeds, than we do.</a:t>
            </a:r>
          </a:p>
          <a:p>
            <a:r>
              <a:rPr lang="en-US" sz="1800" dirty="0" smtClean="0"/>
              <a:t>A strong track record of success in placing our clients before their target audiences.</a:t>
            </a:r>
          </a:p>
          <a:p>
            <a:pPr marL="0" indent="0">
              <a:buNone/>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Autofit/>
          </a:bodyPr>
          <a:lstStyle/>
          <a:p>
            <a:r>
              <a:rPr lang="en-US" sz="3600" dirty="0" smtClean="0"/>
              <a:t>Sample Media Placements For Our Clients</a:t>
            </a:r>
            <a:endParaRPr lang="en-US" sz="3600" dirty="0"/>
          </a:p>
        </p:txBody>
      </p:sp>
      <p:sp>
        <p:nvSpPr>
          <p:cNvPr id="3" name="Content Placeholder 2"/>
          <p:cNvSpPr>
            <a:spLocks noGrp="1"/>
          </p:cNvSpPr>
          <p:nvPr>
            <p:ph idx="1"/>
          </p:nvPr>
        </p:nvSpPr>
        <p:spPr>
          <a:xfrm>
            <a:off x="1295400" y="1722437"/>
            <a:ext cx="3657600" cy="4525963"/>
          </a:xfrm>
        </p:spPr>
        <p:txBody>
          <a:bodyPr>
            <a:normAutofit fontScale="70000" lnSpcReduction="20000"/>
          </a:bodyPr>
          <a:lstStyle/>
          <a:p>
            <a:r>
              <a:rPr lang="en-US" dirty="0" smtClean="0"/>
              <a:t>The Today Show</a:t>
            </a:r>
          </a:p>
          <a:p>
            <a:r>
              <a:rPr lang="en-US" dirty="0" smtClean="0"/>
              <a:t>The O’Reilly Factor</a:t>
            </a:r>
          </a:p>
          <a:p>
            <a:r>
              <a:rPr lang="en-US" dirty="0" smtClean="0"/>
              <a:t>CBS This Morning</a:t>
            </a:r>
          </a:p>
          <a:p>
            <a:r>
              <a:rPr lang="en-US" dirty="0" smtClean="0"/>
              <a:t>FOX &amp; Friends</a:t>
            </a:r>
          </a:p>
          <a:p>
            <a:r>
              <a:rPr lang="en-US" dirty="0" smtClean="0"/>
              <a:t>CNBC</a:t>
            </a:r>
          </a:p>
          <a:p>
            <a:r>
              <a:rPr lang="en-US" dirty="0" smtClean="0"/>
              <a:t>CNN</a:t>
            </a:r>
          </a:p>
          <a:p>
            <a:r>
              <a:rPr lang="en-US" dirty="0" smtClean="0"/>
              <a:t>MSNBC</a:t>
            </a:r>
          </a:p>
          <a:p>
            <a:r>
              <a:rPr lang="en-US" dirty="0" smtClean="0"/>
              <a:t>Good Day Atlanta</a:t>
            </a:r>
          </a:p>
          <a:p>
            <a:r>
              <a:rPr lang="en-US" dirty="0" smtClean="0"/>
              <a:t>Better Mornings Atlanta</a:t>
            </a:r>
          </a:p>
          <a:p>
            <a:r>
              <a:rPr lang="en-US" dirty="0" smtClean="0"/>
              <a:t>New York Times</a:t>
            </a:r>
          </a:p>
          <a:p>
            <a:r>
              <a:rPr lang="en-US" dirty="0" smtClean="0"/>
              <a:t>Wall Street Journal</a:t>
            </a:r>
          </a:p>
          <a:p>
            <a:r>
              <a:rPr lang="en-US" dirty="0" smtClean="0"/>
              <a:t>USA Today</a:t>
            </a:r>
          </a:p>
        </p:txBody>
      </p:sp>
      <p:sp>
        <p:nvSpPr>
          <p:cNvPr id="4" name="Content Placeholder 2"/>
          <p:cNvSpPr txBox="1">
            <a:spLocks/>
          </p:cNvSpPr>
          <p:nvPr/>
        </p:nvSpPr>
        <p:spPr>
          <a:xfrm>
            <a:off x="4800600" y="1722437"/>
            <a:ext cx="3657600" cy="4525963"/>
          </a:xfrm>
          <a:prstGeom prst="rect">
            <a:avLst/>
          </a:prstGeom>
        </p:spPr>
        <p:txBody>
          <a:bodyPr vert="horz" lIns="91440" tIns="45720" rIns="91440" bIns="45720" rtlCol="0">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Inc Magazine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Forbes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Fortune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Associated Press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Bloomberg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BusinessWeek</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BBC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Atlanta Journal Constitution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Los Angeles Times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New York Post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FOX Business Network</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CBS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MarketWatch</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Boston Herald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NPR</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a:t>
            </a:r>
            <a:endParaRPr lang="en-US" dirty="0"/>
          </a:p>
        </p:txBody>
      </p:sp>
      <p:sp>
        <p:nvSpPr>
          <p:cNvPr id="3" name="Content Placeholder 2"/>
          <p:cNvSpPr>
            <a:spLocks noGrp="1"/>
          </p:cNvSpPr>
          <p:nvPr>
            <p:ph idx="1"/>
          </p:nvPr>
        </p:nvSpPr>
        <p:spPr>
          <a:xfrm>
            <a:off x="3810000" y="1600200"/>
            <a:ext cx="4876800" cy="4525963"/>
          </a:xfrm>
        </p:spPr>
        <p:txBody>
          <a:bodyPr>
            <a:noAutofit/>
          </a:bodyPr>
          <a:lstStyle/>
          <a:p>
            <a:r>
              <a:rPr lang="en-US" sz="1800" dirty="0" smtClean="0"/>
              <a:t>Kickoff meeting with overall strategy outlined</a:t>
            </a:r>
          </a:p>
          <a:p>
            <a:r>
              <a:rPr lang="en-US" sz="1800" dirty="0" smtClean="0"/>
              <a:t>Media</a:t>
            </a:r>
          </a:p>
          <a:p>
            <a:pPr lvl="1"/>
            <a:r>
              <a:rPr lang="en-US" sz="1400" dirty="0" smtClean="0"/>
              <a:t>Interviews</a:t>
            </a:r>
          </a:p>
          <a:p>
            <a:pPr lvl="1"/>
            <a:r>
              <a:rPr lang="en-US" sz="1400" dirty="0" smtClean="0"/>
              <a:t>Company profiles</a:t>
            </a:r>
          </a:p>
          <a:p>
            <a:pPr lvl="1"/>
            <a:r>
              <a:rPr lang="en-US" sz="1400" dirty="0" smtClean="0"/>
              <a:t>Case studies</a:t>
            </a:r>
          </a:p>
          <a:p>
            <a:pPr lvl="1"/>
            <a:r>
              <a:rPr lang="en-US" sz="1400" dirty="0" smtClean="0"/>
              <a:t>White papers</a:t>
            </a:r>
          </a:p>
          <a:p>
            <a:pPr lvl="1"/>
            <a:r>
              <a:rPr lang="en-US" sz="1400" dirty="0" smtClean="0"/>
              <a:t>Editorial board meetings</a:t>
            </a:r>
          </a:p>
          <a:p>
            <a:pPr lvl="1"/>
            <a:r>
              <a:rPr lang="en-US" sz="1400" dirty="0" smtClean="0"/>
              <a:t>Press releases</a:t>
            </a:r>
          </a:p>
          <a:p>
            <a:pPr lvl="1"/>
            <a:r>
              <a:rPr lang="en-US" sz="1400" dirty="0" smtClean="0"/>
              <a:t>Crisis communications</a:t>
            </a:r>
          </a:p>
          <a:p>
            <a:pPr lvl="1"/>
            <a:r>
              <a:rPr lang="en-US" sz="1400" dirty="0" smtClean="0"/>
              <a:t>Media training</a:t>
            </a:r>
          </a:p>
          <a:p>
            <a:r>
              <a:rPr lang="en-US" sz="1800" dirty="0" smtClean="0"/>
              <a:t>Market research/surveys</a:t>
            </a:r>
          </a:p>
          <a:p>
            <a:r>
              <a:rPr lang="en-US" sz="1800" dirty="0" smtClean="0"/>
              <a:t>Speaking engagements</a:t>
            </a:r>
          </a:p>
          <a:p>
            <a:r>
              <a:rPr lang="en-US" sz="1800" dirty="0" smtClean="0"/>
              <a:t>Social media</a:t>
            </a:r>
          </a:p>
          <a:p>
            <a:r>
              <a:rPr lang="en-US" sz="1800" dirty="0" smtClean="0"/>
              <a:t>Trade show strategy and implementation</a:t>
            </a:r>
          </a:p>
          <a:p>
            <a:r>
              <a:rPr lang="en-US" sz="1800" dirty="0" smtClean="0"/>
              <a:t>Blogger engagement</a:t>
            </a:r>
          </a:p>
          <a:p>
            <a:r>
              <a:rPr lang="en-US" sz="1800" dirty="0" smtClean="0"/>
              <a:t>Community relations</a:t>
            </a:r>
            <a:endParaRPr lang="en-US" sz="1800" dirty="0"/>
          </a:p>
        </p:txBody>
      </p:sp>
      <p:pic>
        <p:nvPicPr>
          <p:cNvPr id="5" name="Picture 4" descr="saying007.jpg"/>
          <p:cNvPicPr>
            <a:picLocks noChangeAspect="1"/>
          </p:cNvPicPr>
          <p:nvPr/>
        </p:nvPicPr>
        <p:blipFill>
          <a:blip r:embed="rId2" cstate="print"/>
          <a:stretch>
            <a:fillRect/>
          </a:stretch>
        </p:blipFill>
        <p:spPr>
          <a:xfrm>
            <a:off x="381000" y="1676400"/>
            <a:ext cx="3031650" cy="3022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Our Clients Say</a:t>
            </a:r>
            <a:endParaRPr lang="en-US" dirty="0"/>
          </a:p>
        </p:txBody>
      </p:sp>
      <p:sp>
        <p:nvSpPr>
          <p:cNvPr id="3" name="Content Placeholder 2"/>
          <p:cNvSpPr>
            <a:spLocks noGrp="1"/>
          </p:cNvSpPr>
          <p:nvPr>
            <p:ph idx="1"/>
          </p:nvPr>
        </p:nvSpPr>
        <p:spPr>
          <a:xfrm>
            <a:off x="457200" y="1371600"/>
            <a:ext cx="8229600" cy="4754563"/>
          </a:xfrm>
        </p:spPr>
        <p:txBody>
          <a:bodyPr>
            <a:noAutofit/>
          </a:bodyPr>
          <a:lstStyle/>
          <a:p>
            <a:r>
              <a:rPr lang="en-US" sz="1600" i="1" dirty="0"/>
              <a:t>“I am delighted by the professionalism, warm relationships – and success in the media that Strategic Vision brought to Summa Securities.  You exceeded all expectations that I had about a PR agency when I hired you.  I couldn’t believe it when within a week you had me on CNN.”</a:t>
            </a:r>
            <a:r>
              <a:rPr lang="en-US" sz="1600" dirty="0"/>
              <a:t> </a:t>
            </a:r>
            <a:r>
              <a:rPr lang="en-US" sz="1600" b="1" dirty="0"/>
              <a:t>– David </a:t>
            </a:r>
            <a:r>
              <a:rPr lang="en-US" sz="1600" b="1" dirty="0" err="1"/>
              <a:t>Konits</a:t>
            </a:r>
            <a:r>
              <a:rPr lang="en-US" sz="1600" b="1" dirty="0"/>
              <a:t>, Suma Securities, LLC</a:t>
            </a:r>
          </a:p>
          <a:p>
            <a:r>
              <a:rPr lang="en-US" sz="1600" i="1" dirty="0"/>
              <a:t>“I could not have been more pleased with the quality of their service.  Not only did we get immediate exposure, we got personalized service and they were always available when we needed them.  Strategic Vision delivers</a:t>
            </a:r>
            <a:r>
              <a:rPr lang="en-US" sz="1600" i="1" dirty="0" smtClean="0"/>
              <a:t>.”  </a:t>
            </a:r>
            <a:r>
              <a:rPr lang="en-US" sz="1600" b="1" dirty="0"/>
              <a:t>– Meghan Ritchie, Managing Member, Early On Productions, creator of the </a:t>
            </a:r>
            <a:r>
              <a:rPr lang="en-US" sz="1600" b="1" dirty="0" err="1"/>
              <a:t>Caroo</a:t>
            </a:r>
            <a:endParaRPr lang="en-US" sz="1600" b="1" dirty="0"/>
          </a:p>
          <a:p>
            <a:r>
              <a:rPr lang="en-US" sz="1600" i="1" dirty="0"/>
              <a:t>“Strategic Vision spent extra time with me to ensure I had the best resources possible for my campaigns.” </a:t>
            </a:r>
            <a:r>
              <a:rPr lang="en-US" sz="1600" b="1" dirty="0"/>
              <a:t>— </a:t>
            </a:r>
            <a:r>
              <a:rPr lang="en-US" sz="1600" b="1" dirty="0" smtClean="0"/>
              <a:t>JLTA </a:t>
            </a:r>
            <a:r>
              <a:rPr lang="en-US" sz="1600" b="1" dirty="0"/>
              <a:t>Entertainment</a:t>
            </a:r>
          </a:p>
          <a:p>
            <a:r>
              <a:rPr lang="en-US" sz="1600" i="1" dirty="0"/>
              <a:t>“Super good work. They did media training for me and got me some good gigs on radio and print, even television. Very few firms deliver this way and they have delivered. Plan to work with them for a long time. Highly recommended.” </a:t>
            </a:r>
            <a:r>
              <a:rPr lang="en-US" sz="1600" b="1" dirty="0"/>
              <a:t>– Richard Geller, Breathing Remedy</a:t>
            </a:r>
          </a:p>
          <a:p>
            <a:r>
              <a:rPr lang="en-US" sz="1600" i="1" dirty="0"/>
              <a:t>“Wow! I am very impressed with their work and will continue to work with them for years to come. Within 2 weeks they had me on CNN radio and CNN Headline News. In the first month I did over a dozen radio interviews, some were nationally syndicated. I would recommend them VERY highly!” </a:t>
            </a:r>
            <a:r>
              <a:rPr lang="en-US" sz="1600" b="1" dirty="0"/>
              <a:t>– Randy </a:t>
            </a:r>
            <a:r>
              <a:rPr lang="en-US" sz="1600" b="1" dirty="0" err="1"/>
              <a:t>Haveson</a:t>
            </a:r>
            <a:r>
              <a:rPr lang="en-US" sz="1600" b="1" dirty="0"/>
              <a:t>, Hero House</a:t>
            </a:r>
          </a:p>
          <a:p>
            <a:r>
              <a:rPr lang="en-US" sz="1600" i="1" dirty="0"/>
              <a:t>“Professional, cost-effective PR, and most importantly--gets results! Great service too. Actually went beyond my expectations, in a timely manner. Highly recommended.” </a:t>
            </a:r>
            <a:r>
              <a:rPr lang="en-US" sz="1600" b="1" dirty="0"/>
              <a:t>– Kitty </a:t>
            </a:r>
            <a:r>
              <a:rPr lang="en-US" sz="1600" b="1" dirty="0" err="1"/>
              <a:t>Kavey</a:t>
            </a:r>
            <a:r>
              <a:rPr lang="en-US" sz="1600" b="1" dirty="0"/>
              <a:t>, Secret Visions Productions</a:t>
            </a:r>
          </a:p>
          <a:p>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Update Our Clients</a:t>
            </a:r>
            <a:endParaRPr lang="en-US" dirty="0"/>
          </a:p>
        </p:txBody>
      </p:sp>
      <p:sp>
        <p:nvSpPr>
          <p:cNvPr id="3" name="Content Placeholder 2"/>
          <p:cNvSpPr>
            <a:spLocks noGrp="1"/>
          </p:cNvSpPr>
          <p:nvPr>
            <p:ph idx="1"/>
          </p:nvPr>
        </p:nvSpPr>
        <p:spPr>
          <a:xfrm>
            <a:off x="457200" y="1600200"/>
            <a:ext cx="4648200" cy="4525963"/>
          </a:xfrm>
        </p:spPr>
        <p:txBody>
          <a:bodyPr/>
          <a:lstStyle/>
          <a:p>
            <a:r>
              <a:rPr lang="en-US" dirty="0" smtClean="0"/>
              <a:t>Weekly Reports</a:t>
            </a:r>
          </a:p>
          <a:p>
            <a:r>
              <a:rPr lang="en-US" dirty="0" smtClean="0"/>
              <a:t>Monthly Reports</a:t>
            </a:r>
          </a:p>
          <a:p>
            <a:r>
              <a:rPr lang="en-US" dirty="0" smtClean="0"/>
              <a:t>Monthly/Quarterly meetings</a:t>
            </a:r>
          </a:p>
          <a:p>
            <a:r>
              <a:rPr lang="en-US" dirty="0" smtClean="0"/>
              <a:t>Day to day interaction with media placements</a:t>
            </a:r>
          </a:p>
          <a:p>
            <a:pPr>
              <a:buNone/>
            </a:pPr>
            <a:endParaRPr lang="en-US" dirty="0"/>
          </a:p>
        </p:txBody>
      </p:sp>
      <p:pic>
        <p:nvPicPr>
          <p:cNvPr id="4" name="Picture 3" descr="saying005.jpg"/>
          <p:cNvPicPr>
            <a:picLocks noChangeAspect="1"/>
          </p:cNvPicPr>
          <p:nvPr/>
        </p:nvPicPr>
        <p:blipFill>
          <a:blip r:embed="rId2" cstate="print"/>
          <a:stretch>
            <a:fillRect/>
          </a:stretch>
        </p:blipFill>
        <p:spPr>
          <a:xfrm>
            <a:off x="5159318" y="1752600"/>
            <a:ext cx="3209982" cy="3200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Strategic Vision PR Group</a:t>
            </a:r>
            <a:endParaRPr lang="en-US" dirty="0"/>
          </a:p>
        </p:txBody>
      </p:sp>
      <p:sp>
        <p:nvSpPr>
          <p:cNvPr id="3" name="Content Placeholder 2"/>
          <p:cNvSpPr>
            <a:spLocks noGrp="1"/>
          </p:cNvSpPr>
          <p:nvPr>
            <p:ph idx="1"/>
          </p:nvPr>
        </p:nvSpPr>
        <p:spPr/>
        <p:txBody>
          <a:bodyPr/>
          <a:lstStyle/>
          <a:p>
            <a:pPr marL="0" indent="0">
              <a:buNone/>
            </a:pPr>
            <a:r>
              <a:rPr lang="en-US" dirty="0" smtClean="0"/>
              <a:t>Strategic Vision PR Group</a:t>
            </a:r>
          </a:p>
          <a:p>
            <a:pPr marL="0" indent="0">
              <a:buNone/>
            </a:pPr>
            <a:r>
              <a:rPr lang="en-US" dirty="0" smtClean="0"/>
              <a:t>677 Main Street</a:t>
            </a:r>
          </a:p>
          <a:p>
            <a:pPr marL="0" indent="0">
              <a:buNone/>
            </a:pPr>
            <a:r>
              <a:rPr lang="en-US" dirty="0" smtClean="0"/>
              <a:t>Suwanee, GA 30024</a:t>
            </a:r>
          </a:p>
          <a:p>
            <a:pPr marL="0" indent="0">
              <a:buNone/>
            </a:pPr>
            <a:r>
              <a:rPr lang="en-US" dirty="0" err="1" smtClean="0"/>
              <a:t>Ph</a:t>
            </a:r>
            <a:r>
              <a:rPr lang="en-US" dirty="0" smtClean="0"/>
              <a:t>: (404) 380-1079</a:t>
            </a:r>
          </a:p>
          <a:p>
            <a:pPr marL="0" indent="0">
              <a:buNone/>
            </a:pPr>
            <a:r>
              <a:rPr lang="en-US" dirty="0" smtClean="0"/>
              <a:t>Email: </a:t>
            </a:r>
            <a:r>
              <a:rPr lang="en-US" dirty="0" err="1" smtClean="0"/>
              <a:t>info@strategicvisionpr.com</a:t>
            </a:r>
            <a:endParaRPr lang="en-US" dirty="0" smtClean="0"/>
          </a:p>
          <a:p>
            <a:pPr marL="0" indent="0">
              <a:buNone/>
            </a:pPr>
            <a:r>
              <a:rPr lang="en-US" dirty="0" smtClean="0">
                <a:hlinkClick r:id="rId2"/>
              </a:rPr>
              <a:t>www.strategicvisionpr.com</a:t>
            </a:r>
            <a:endParaRPr lang="en-US" dirty="0" smtClean="0"/>
          </a:p>
          <a:p>
            <a:pPr marL="0" indent="0">
              <a:buNone/>
            </a:pPr>
            <a:endParaRPr lang="en-US" dirty="0"/>
          </a:p>
        </p:txBody>
      </p:sp>
    </p:spTree>
    <p:extLst>
      <p:ext uri="{BB962C8B-B14F-4D97-AF65-F5344CB8AC3E}">
        <p14:creationId xmlns:p14="http://schemas.microsoft.com/office/powerpoint/2010/main" val="1216017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499</Words>
  <Application>Microsoft Macintosh PowerPoint</Application>
  <PresentationFormat>On-screen Show (4:3)</PresentationFormat>
  <Paragraphs>81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Why Strategic Vision PR Group</vt:lpstr>
      <vt:lpstr>Why Public Relations</vt:lpstr>
      <vt:lpstr>Why Strategic Vision, LLC</vt:lpstr>
      <vt:lpstr>Sample Media Placements For Our Clients</vt:lpstr>
      <vt:lpstr>Our Approach</vt:lpstr>
      <vt:lpstr>What Our Clients Say</vt:lpstr>
      <vt:lpstr>How We Update Our Clients</vt:lpstr>
      <vt:lpstr>Contact Strategic Vision PR Group</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Strategic Vision, LLC</dc:title>
  <dc:creator>David</dc:creator>
  <cp:lastModifiedBy>David Johnson</cp:lastModifiedBy>
  <cp:revision>13</cp:revision>
  <dcterms:created xsi:type="dcterms:W3CDTF">2014-02-20T20:37:20Z</dcterms:created>
  <dcterms:modified xsi:type="dcterms:W3CDTF">2016-07-15T19:35:35Z</dcterms:modified>
</cp:coreProperties>
</file>